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50" r:id="rId5"/>
    <p:sldMasterId id="2147484677" r:id="rId6"/>
  </p:sldMasterIdLst>
  <p:notesMasterIdLst>
    <p:notesMasterId r:id="rId49"/>
  </p:notesMasterIdLst>
  <p:handoutMasterIdLst>
    <p:handoutMasterId r:id="rId50"/>
  </p:handoutMasterIdLst>
  <p:sldIdLst>
    <p:sldId id="1633" r:id="rId7"/>
    <p:sldId id="1502" r:id="rId8"/>
    <p:sldId id="1569" r:id="rId9"/>
    <p:sldId id="1575" r:id="rId10"/>
    <p:sldId id="1568" r:id="rId11"/>
    <p:sldId id="1608" r:id="rId12"/>
    <p:sldId id="1513" r:id="rId13"/>
    <p:sldId id="1628" r:id="rId14"/>
    <p:sldId id="1625" r:id="rId15"/>
    <p:sldId id="1617" r:id="rId16"/>
    <p:sldId id="1616" r:id="rId17"/>
    <p:sldId id="1612" r:id="rId18"/>
    <p:sldId id="1619" r:id="rId19"/>
    <p:sldId id="1610" r:id="rId20"/>
    <p:sldId id="1620" r:id="rId21"/>
    <p:sldId id="1618" r:id="rId22"/>
    <p:sldId id="1613" r:id="rId23"/>
    <p:sldId id="1622" r:id="rId24"/>
    <p:sldId id="1571" r:id="rId25"/>
    <p:sldId id="1588" r:id="rId26"/>
    <p:sldId id="1587" r:id="rId27"/>
    <p:sldId id="1586" r:id="rId28"/>
    <p:sldId id="1631" r:id="rId29"/>
    <p:sldId id="1632" r:id="rId30"/>
    <p:sldId id="1623" r:id="rId31"/>
    <p:sldId id="1627" r:id="rId32"/>
    <p:sldId id="1585" r:id="rId33"/>
    <p:sldId id="1629" r:id="rId34"/>
    <p:sldId id="1572" r:id="rId35"/>
    <p:sldId id="1580" r:id="rId36"/>
    <p:sldId id="1609" r:id="rId37"/>
    <p:sldId id="1599" r:id="rId38"/>
    <p:sldId id="1594" r:id="rId39"/>
    <p:sldId id="1593" r:id="rId40"/>
    <p:sldId id="1595" r:id="rId41"/>
    <p:sldId id="1596" r:id="rId42"/>
    <p:sldId id="1624" r:id="rId43"/>
    <p:sldId id="1573" r:id="rId44"/>
    <p:sldId id="1630" r:id="rId45"/>
    <p:sldId id="1611" r:id="rId46"/>
    <p:sldId id="1826" r:id="rId47"/>
    <p:sldId id="1827" r:id="rId4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oud Debugging" id="{E1C8FB21-FF75-44A0-8090-B2FB240B014B}">
          <p14:sldIdLst>
            <p14:sldId id="1633"/>
            <p14:sldId id="1502"/>
            <p14:sldId id="1569"/>
            <p14:sldId id="1575"/>
            <p14:sldId id="1568"/>
            <p14:sldId id="1608"/>
          </p14:sldIdLst>
        </p14:section>
        <p14:section name="Diagnostics" id="{0794D788-3C4C-4838-8CB5-6CFFAD01FE04}">
          <p14:sldIdLst>
            <p14:sldId id="1513"/>
            <p14:sldId id="1628"/>
            <p14:sldId id="1625"/>
            <p14:sldId id="1617"/>
            <p14:sldId id="1616"/>
            <p14:sldId id="1612"/>
            <p14:sldId id="1619"/>
            <p14:sldId id="1610"/>
            <p14:sldId id="1620"/>
            <p14:sldId id="1618"/>
            <p14:sldId id="1613"/>
            <p14:sldId id="1622"/>
            <p14:sldId id="1571"/>
            <p14:sldId id="1588"/>
            <p14:sldId id="1587"/>
            <p14:sldId id="1586"/>
            <p14:sldId id="1631"/>
            <p14:sldId id="1632"/>
            <p14:sldId id="1623"/>
            <p14:sldId id="1627"/>
            <p14:sldId id="1585"/>
            <p14:sldId id="1629"/>
            <p14:sldId id="1572"/>
            <p14:sldId id="1580"/>
            <p14:sldId id="1609"/>
            <p14:sldId id="1599"/>
            <p14:sldId id="1594"/>
            <p14:sldId id="1593"/>
            <p14:sldId id="1595"/>
            <p14:sldId id="1596"/>
            <p14:sldId id="1624"/>
            <p14:sldId id="1573"/>
            <p14:sldId id="1630"/>
            <p14:sldId id="1611"/>
            <p14:sldId id="1826"/>
            <p14:sldId id="1827"/>
          </p14:sldIdLst>
        </p14:section>
        <p14:section name="Default Section" id="{50531701-5B9B-4F68-9CB3-F34043F2CD3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A1A1A"/>
    <a:srgbClr val="FFFFFF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3693" autoAdjust="0"/>
  </p:normalViewPr>
  <p:slideViewPr>
    <p:cSldViewPr snapToGrid="0">
      <p:cViewPr varScale="1">
        <p:scale>
          <a:sx n="76" d="100"/>
          <a:sy n="76" d="100"/>
        </p:scale>
        <p:origin x="36" y="5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5/28/2018 7:29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5/28/2018 7:11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3C66B-7AF5-40BA-8933-D16874FF94C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804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743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274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648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774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340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880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350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61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809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28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453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938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964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115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648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609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848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742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72581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816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8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345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762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7062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50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5/28/2018 7:14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162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5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21555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94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2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948876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32101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2393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2633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7688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979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90833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47065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20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010024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217489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317207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19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1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4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04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542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138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7065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339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544B96-0836-4374-B011-8123A698C205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3301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643D13B9-A09F-4397-A55E-B245C0F9C81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61C8B69A-AD7F-401D-832E-0C91EAD0F2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8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75515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271549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77180" y="5923422"/>
            <a:ext cx="1641268" cy="651744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16041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27079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134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6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3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2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409650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30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573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1624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809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93169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4030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218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8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561610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056021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96945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65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3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24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22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6485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115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4496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92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7829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84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718268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8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image" Target="../media/image5.emf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648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639" r:id="rId8"/>
    <p:sldLayoutId id="2147484603" r:id="rId9"/>
    <p:sldLayoutId id="2147484649" r:id="rId10"/>
    <p:sldLayoutId id="2147484645" r:id="rId11"/>
    <p:sldLayoutId id="2147484646" r:id="rId12"/>
    <p:sldLayoutId id="2147484647" r:id="rId13"/>
    <p:sldLayoutId id="2147484249" r:id="rId14"/>
    <p:sldLayoutId id="2147484640" r:id="rId15"/>
    <p:sldLayoutId id="2147484582" r:id="rId16"/>
    <p:sldLayoutId id="2147484641" r:id="rId17"/>
    <p:sldLayoutId id="2147484584" r:id="rId18"/>
    <p:sldLayoutId id="2147484583" r:id="rId19"/>
    <p:sldLayoutId id="2147484256" r:id="rId20"/>
    <p:sldLayoutId id="2147484257" r:id="rId21"/>
    <p:sldLayoutId id="2147484585" r:id="rId22"/>
    <p:sldLayoutId id="2147484299" r:id="rId23"/>
    <p:sldLayoutId id="2147484263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0A84BC3-C744-45E0-A71C-F69DB03C4B34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2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662" r:id="rId12"/>
    <p:sldLayoutId id="2147484663" r:id="rId13"/>
    <p:sldLayoutId id="2147484664" r:id="rId14"/>
    <p:sldLayoutId id="2147484665" r:id="rId15"/>
    <p:sldLayoutId id="2147484666" r:id="rId16"/>
    <p:sldLayoutId id="2147484667" r:id="rId17"/>
    <p:sldLayoutId id="2147484668" r:id="rId18"/>
    <p:sldLayoutId id="2147484669" r:id="rId19"/>
    <p:sldLayoutId id="2147484670" r:id="rId20"/>
    <p:sldLayoutId id="2147484671" r:id="rId21"/>
    <p:sldLayoutId id="2147484672" r:id="rId22"/>
    <p:sldLayoutId id="2147484673" r:id="rId23"/>
    <p:sldLayoutId id="2147484674" r:id="rId24"/>
    <p:sldLayoutId id="2147484675" r:id="rId25"/>
    <p:sldLayoutId id="2147484676" r:id="rId26"/>
  </p:sldLayoutIdLst>
  <p:transition>
    <p:fade/>
  </p:transition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9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8" r:id="rId1"/>
    <p:sldLayoutId id="2147484679" r:id="rId2"/>
    <p:sldLayoutId id="2147484680" r:id="rId3"/>
    <p:sldLayoutId id="2147484681" r:id="rId4"/>
    <p:sldLayoutId id="2147484682" r:id="rId5"/>
    <p:sldLayoutId id="2147484683" r:id="rId6"/>
    <p:sldLayoutId id="2147484684" r:id="rId7"/>
    <p:sldLayoutId id="2147484685" r:id="rId8"/>
    <p:sldLayoutId id="2147484686" r:id="rId9"/>
    <p:sldLayoutId id="2147484687" r:id="rId10"/>
    <p:sldLayoutId id="2147484688" r:id="rId11"/>
    <p:sldLayoutId id="2147484689" r:id="rId12"/>
    <p:sldLayoutId id="2147484690" r:id="rId13"/>
    <p:sldLayoutId id="2147484691" r:id="rId14"/>
    <p:sldLayoutId id="2147484692" r:id="rId15"/>
    <p:sldLayoutId id="2147484693" r:id="rId16"/>
    <p:sldLayoutId id="2147484694" r:id="rId17"/>
    <p:sldLayoutId id="2147484695" r:id="rId18"/>
    <p:sldLayoutId id="2147484696" r:id="rId19"/>
    <p:sldLayoutId id="2147484697" r:id="rId20"/>
    <p:sldLayoutId id="2147484698" r:id="rId21"/>
    <p:sldLayoutId id="2147484699" r:id="rId22"/>
    <p:sldLayoutId id="2147484700" r:id="rId23"/>
    <p:sldLayoutId id="2147484701" r:id="rId24"/>
    <p:sldLayoutId id="2147484702" r:id="rId25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lication-insights/" TargetMode="External"/><Relationship Id="rId7" Type="http://schemas.openxmlformats.org/officeDocument/2006/relationships/hyperlink" Target="https://aka.ms/tools/dogfoo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aka.ms/snappoint" TargetMode="External"/><Relationship Id="rId5" Type="http://schemas.openxmlformats.org/officeDocument/2006/relationships/hyperlink" Target="aka.ms/aiprofiler" TargetMode="External"/><Relationship Id="rId4" Type="http://schemas.openxmlformats.org/officeDocument/2006/relationships/hyperlink" Target="http://aka.ms/aisnapshotdebugger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3.emf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33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1254-B415-441C-9D78-5EE14137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Insights Portal</a:t>
            </a:r>
          </a:p>
        </p:txBody>
      </p:sp>
    </p:spTree>
    <p:extLst>
      <p:ext uri="{BB962C8B-B14F-4D97-AF65-F5344CB8AC3E}">
        <p14:creationId xmlns:p14="http://schemas.microsoft.com/office/powerpoint/2010/main" val="39512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020512-11EE-46A6-87A5-2531A743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9144000" cy="997196"/>
          </a:xfrm>
        </p:spPr>
        <p:txBody>
          <a:bodyPr/>
          <a:lstStyle/>
          <a:p>
            <a:r>
              <a:rPr lang="en-US"/>
              <a:t>Setting up Application Insights</a:t>
            </a:r>
            <a:br>
              <a:rPr lang="en-US" dirty="0"/>
            </a:br>
            <a:r>
              <a:rPr lang="en-US" dirty="0"/>
              <a:t>Connected Service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A64C9-0282-4416-9EA5-048C310A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before you deploy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E5B76-CEEE-402C-B255-B875CCCF3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781"/>
            <a:ext cx="11018520" cy="1378701"/>
          </a:xfrm>
        </p:spPr>
        <p:txBody>
          <a:bodyPr/>
          <a:lstStyle/>
          <a:p>
            <a:r>
              <a:rPr lang="en-US" dirty="0"/>
              <a:t>The first rule of making your app diagnosable in the cloud is to add logging</a:t>
            </a:r>
          </a:p>
          <a:p>
            <a:r>
              <a:rPr lang="en-US" dirty="0"/>
              <a:t>Incorporate thinking about logging in your code review process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4D48DC-5A3D-49CE-A6E8-674162EC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27" y="2898616"/>
            <a:ext cx="8553387" cy="37724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133049-11F5-4EBB-86FF-79073FC7020A}"/>
              </a:ext>
            </a:extLst>
          </p:cNvPr>
          <p:cNvSpPr/>
          <p:nvPr/>
        </p:nvSpPr>
        <p:spPr bwMode="auto">
          <a:xfrm>
            <a:off x="10099625" y="4241880"/>
            <a:ext cx="330495" cy="1013278"/>
          </a:xfrm>
          <a:prstGeom prst="rect">
            <a:avLst/>
          </a:prstGeom>
          <a:solidFill>
            <a:srgbClr val="505050">
              <a:alpha val="60000"/>
            </a:srgbClr>
          </a:solidFill>
          <a:ln>
            <a:solidFill>
              <a:srgbClr val="E6E6E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C3BBE7-87E1-4864-A7E4-1A4A27D6C1AB}"/>
              </a:ext>
            </a:extLst>
          </p:cNvPr>
          <p:cNvSpPr/>
          <p:nvPr/>
        </p:nvSpPr>
        <p:spPr bwMode="auto">
          <a:xfrm>
            <a:off x="1320732" y="4291103"/>
            <a:ext cx="330495" cy="914832"/>
          </a:xfrm>
          <a:prstGeom prst="rect">
            <a:avLst/>
          </a:prstGeom>
          <a:solidFill>
            <a:srgbClr val="505050">
              <a:alpha val="60000"/>
            </a:srgbClr>
          </a:solidFill>
          <a:ln>
            <a:solidFill>
              <a:srgbClr val="E6E6E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C653AA-6778-4606-A3B9-22B8F067F624}"/>
              </a:ext>
            </a:extLst>
          </p:cNvPr>
          <p:cNvSpPr/>
          <p:nvPr/>
        </p:nvSpPr>
        <p:spPr bwMode="auto">
          <a:xfrm>
            <a:off x="10057450" y="5705417"/>
            <a:ext cx="330495" cy="495341"/>
          </a:xfrm>
          <a:prstGeom prst="rect">
            <a:avLst/>
          </a:prstGeom>
          <a:solidFill>
            <a:srgbClr val="505050">
              <a:alpha val="60000"/>
            </a:srgbClr>
          </a:solidFill>
          <a:ln>
            <a:solidFill>
              <a:srgbClr val="E6E6E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F1D3F0-4CD9-45F6-BB51-F2560D7CF21B}"/>
              </a:ext>
            </a:extLst>
          </p:cNvPr>
          <p:cNvSpPr/>
          <p:nvPr/>
        </p:nvSpPr>
        <p:spPr bwMode="auto">
          <a:xfrm>
            <a:off x="1354021" y="5705417"/>
            <a:ext cx="330495" cy="495341"/>
          </a:xfrm>
          <a:prstGeom prst="rect">
            <a:avLst/>
          </a:prstGeom>
          <a:solidFill>
            <a:srgbClr val="505050">
              <a:alpha val="60000"/>
            </a:srgbClr>
          </a:solidFill>
          <a:ln>
            <a:solidFill>
              <a:srgbClr val="E6E6E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240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TrackTrace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9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</a:t>
            </a:r>
            <a:r>
              <a:rPr lang="en-US" err="1"/>
              <a:t>TrackMetric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</a:t>
            </a:r>
            <a:r>
              <a:rPr lang="en-US" err="1"/>
              <a:t>TrackException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31254-B415-441C-9D78-5EE14137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App Insights CodeLens</a:t>
            </a:r>
          </a:p>
        </p:txBody>
      </p:sp>
    </p:spTree>
    <p:extLst>
      <p:ext uri="{BB962C8B-B14F-4D97-AF65-F5344CB8AC3E}">
        <p14:creationId xmlns:p14="http://schemas.microsoft.com/office/powerpoint/2010/main" val="187702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8CD40C-2390-4401-926C-B896F6CD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With AppInsights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0DB32C-077B-49EE-A5E9-D8C0A51947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781"/>
            <a:ext cx="11018520" cy="6118067"/>
          </a:xfrm>
        </p:spPr>
        <p:txBody>
          <a:bodyPr/>
          <a:lstStyle/>
          <a:p>
            <a:r>
              <a:rPr lang="en-US" dirty="0" err="1"/>
              <a:t>TrackTrace</a:t>
            </a:r>
            <a:endParaRPr lang="en-US" dirty="0"/>
          </a:p>
          <a:p>
            <a:pPr lvl="1"/>
            <a:r>
              <a:rPr lang="en-US" dirty="0"/>
              <a:t>Useful to diagnose issues</a:t>
            </a:r>
          </a:p>
          <a:p>
            <a:pPr marL="228556" lvl="1" indent="0">
              <a:buNone/>
            </a:pPr>
            <a:endParaRPr lang="en-US" dirty="0"/>
          </a:p>
          <a:p>
            <a:r>
              <a:rPr lang="en-US" dirty="0" err="1"/>
              <a:t>TrackMetric</a:t>
            </a:r>
            <a:endParaRPr lang="en-US" dirty="0"/>
          </a:p>
          <a:p>
            <a:pPr lvl="1"/>
            <a:r>
              <a:rPr lang="en-US" dirty="0"/>
              <a:t>Useful to track a quantifiable metric over time</a:t>
            </a:r>
          </a:p>
          <a:p>
            <a:pPr lvl="1"/>
            <a:r>
              <a:rPr lang="en-US" dirty="0" err="1"/>
              <a:t>Usefull</a:t>
            </a:r>
            <a:r>
              <a:rPr lang="en-US" dirty="0"/>
              <a:t> to drive dashboards</a:t>
            </a:r>
          </a:p>
          <a:p>
            <a:pPr lvl="1"/>
            <a:endParaRPr lang="en-US" dirty="0"/>
          </a:p>
          <a:p>
            <a:r>
              <a:rPr lang="en-US" dirty="0" err="1"/>
              <a:t>TrackException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Consider logging as part of you’re code review process</a:t>
            </a:r>
          </a:p>
          <a:p>
            <a:pPr lvl="1"/>
            <a:endParaRPr lang="en-US" dirty="0"/>
          </a:p>
          <a:p>
            <a:r>
              <a:rPr lang="en-US" dirty="0"/>
              <a:t>Ok, we have all these things… Now what?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15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2556799"/>
            <a:ext cx="11058346" cy="977593"/>
          </a:xfrm>
        </p:spPr>
        <p:txBody>
          <a:bodyPr/>
          <a:lstStyle/>
          <a:p>
            <a:r>
              <a:rPr lang="en-US" sz="7058"/>
              <a:t>It’s broken!</a:t>
            </a:r>
          </a:p>
        </p:txBody>
      </p:sp>
    </p:spTree>
    <p:extLst>
      <p:ext uri="{BB962C8B-B14F-4D97-AF65-F5344CB8AC3E}">
        <p14:creationId xmlns:p14="http://schemas.microsoft.com/office/powerpoint/2010/main" val="80676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2556880"/>
            <a:ext cx="11058346" cy="977512"/>
          </a:xfrm>
        </p:spPr>
        <p:txBody>
          <a:bodyPr/>
          <a:lstStyle/>
          <a:p>
            <a:r>
              <a:rPr lang="en-US" sz="7058"/>
              <a:t>Getting the data you need</a:t>
            </a:r>
          </a:p>
        </p:txBody>
      </p:sp>
    </p:spTree>
    <p:extLst>
      <p:ext uri="{BB962C8B-B14F-4D97-AF65-F5344CB8AC3E}">
        <p14:creationId xmlns:p14="http://schemas.microsoft.com/office/powerpoint/2010/main" val="84547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641309"/>
            <a:ext cx="6675120" cy="1892452"/>
          </a:xfrm>
        </p:spPr>
        <p:txBody>
          <a:bodyPr/>
          <a:lstStyle/>
          <a:p>
            <a:r>
              <a:rPr lang="en-US" sz="5098"/>
              <a:t>Azure Diagnostics</a:t>
            </a:r>
            <a:br>
              <a:rPr lang="en-US" sz="5098"/>
            </a:br>
            <a:r>
              <a:rPr lang="en-US"/>
              <a:t>Diagnosing and debugging live cloud applications </a:t>
            </a:r>
            <a:endParaRPr lang="en-US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1"/>
            <a:ext cx="6675120" cy="1231106"/>
          </a:xfrm>
        </p:spPr>
        <p:txBody>
          <a:bodyPr/>
          <a:lstStyle/>
          <a:p>
            <a:r>
              <a:rPr lang="en-US" dirty="0"/>
              <a:t>Paul Yuknewicz</a:t>
            </a:r>
          </a:p>
          <a:p>
            <a:r>
              <a:rPr lang="en-US" dirty="0"/>
              <a:t>@paulyuki99</a:t>
            </a:r>
          </a:p>
          <a:p>
            <a:r>
              <a:rPr lang="en-US" dirty="0"/>
              <a:t>Lead Product Manager</a:t>
            </a:r>
          </a:p>
          <a:p>
            <a:r>
              <a:rPr lang="en-US" dirty="0"/>
              <a:t>Visual Studio &amp; Azure Tools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BBA94A-C5A4-4C77-A761-C14F4EE561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BRK2117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7459C9A-C3A3-4296-AEE0-300D2C4CF392}"/>
              </a:ext>
            </a:extLst>
          </p:cNvPr>
          <p:cNvSpPr txBox="1">
            <a:spLocks/>
          </p:cNvSpPr>
          <p:nvPr/>
        </p:nvSpPr>
        <p:spPr>
          <a:xfrm>
            <a:off x="584200" y="5431466"/>
            <a:ext cx="6675120" cy="123104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51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4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20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Andy </a:t>
            </a:r>
            <a:r>
              <a:rPr lang="en-US" sz="2000" dirty="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Sterland</a:t>
            </a:r>
            <a:endParaRPr lang="en-US" sz="2000" dirty="0"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 defTabSz="932563"/>
            <a:r>
              <a:rPr lang="en-US" sz="20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@</a:t>
            </a:r>
            <a:r>
              <a:rPr lang="en-US" sz="2000" dirty="0" err="1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andysterland</a:t>
            </a:r>
            <a:endParaRPr lang="en-US" sz="2000" dirty="0"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 defTabSz="932563"/>
            <a:r>
              <a:rPr lang="en-US" sz="200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Lead Program </a:t>
            </a:r>
            <a:r>
              <a:rPr lang="en-US" sz="20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Manager</a:t>
            </a:r>
          </a:p>
          <a:p>
            <a:pPr defTabSz="932563"/>
            <a:r>
              <a:rPr lang="en-US" sz="20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Visual Studio Diagnostics</a:t>
            </a:r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46358" y="2137650"/>
            <a:ext cx="2184137" cy="2727548"/>
            <a:chOff x="1577365" y="2180017"/>
            <a:chExt cx="2227934" cy="27822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9246" r="19246"/>
            <a:stretch/>
          </p:blipFill>
          <p:spPr>
            <a:xfrm>
              <a:off x="1577365" y="2180017"/>
              <a:ext cx="2227934" cy="210309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714920" y="4313955"/>
              <a:ext cx="1952824" cy="648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1A1A1A"/>
                  </a:solidFill>
                  <a:latin typeface="Segoe UI"/>
                </a:rPr>
                <a:t>Redeploying with</a:t>
              </a:r>
            </a:p>
            <a:p>
              <a:pPr algn="ctr"/>
              <a:r>
                <a:rPr lang="en-US">
                  <a:solidFill>
                    <a:srgbClr val="1A1A1A"/>
                  </a:solidFill>
                  <a:latin typeface="Segoe UI"/>
                </a:rPr>
                <a:t>more logs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82759" y="2135479"/>
            <a:ext cx="2228038" cy="2727785"/>
            <a:chOff x="5082674" y="2177803"/>
            <a:chExt cx="2272715" cy="27824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2674" y="2177803"/>
              <a:ext cx="2272715" cy="2107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153276" y="4313955"/>
              <a:ext cx="21315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1A1A1A"/>
                  </a:solidFill>
                  <a:latin typeface="Segoe UI"/>
                </a:rPr>
                <a:t>Impersonating the customer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63062" y="2137650"/>
            <a:ext cx="2184137" cy="2725615"/>
            <a:chOff x="8632763" y="2180017"/>
            <a:chExt cx="2227934" cy="2780269"/>
          </a:xfrm>
        </p:grpSpPr>
        <p:grpSp>
          <p:nvGrpSpPr>
            <p:cNvPr id="12" name="Group 11"/>
            <p:cNvGrpSpPr/>
            <p:nvPr/>
          </p:nvGrpSpPr>
          <p:grpSpPr>
            <a:xfrm>
              <a:off x="8632763" y="2180017"/>
              <a:ext cx="2227934" cy="2103097"/>
              <a:chOff x="8632763" y="2180017"/>
              <a:chExt cx="2227934" cy="2103097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8632763" y="2180017"/>
                <a:ext cx="2227934" cy="210309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0938" y="2931321"/>
                <a:ext cx="1371584" cy="541358"/>
              </a:xfrm>
              <a:prstGeom prst="rect">
                <a:avLst/>
              </a:prstGeom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8779353" y="4313955"/>
              <a:ext cx="19347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1A1A1A"/>
                  </a:solidFill>
                  <a:latin typeface="Segoe UI"/>
                </a:rPr>
                <a:t>Replicating production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038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02" y="388457"/>
            <a:ext cx="7888452" cy="60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2486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Snapshot Debugger for Azure</a:t>
            </a:r>
          </a:p>
        </p:txBody>
      </p:sp>
    </p:spTree>
    <p:extLst>
      <p:ext uri="{BB962C8B-B14F-4D97-AF65-F5344CB8AC3E}">
        <p14:creationId xmlns:p14="http://schemas.microsoft.com/office/powerpoint/2010/main" val="316549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D2D5-CDF0-4548-A701-7433C745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6D5C1-9FDC-4D6E-95BE-ED3A66E903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780"/>
            <a:ext cx="11018520" cy="5305606"/>
          </a:xfrm>
        </p:spPr>
        <p:txBody>
          <a:bodyPr/>
          <a:lstStyle/>
          <a:p>
            <a:r>
              <a:rPr lang="en-US" dirty="0"/>
              <a:t>A complete picture of your application</a:t>
            </a:r>
          </a:p>
          <a:p>
            <a:pPr lvl="1"/>
            <a:r>
              <a:rPr lang="en-US" dirty="0"/>
              <a:t>Taking them doesn’t break your application</a:t>
            </a:r>
          </a:p>
          <a:p>
            <a:pPr lvl="1"/>
            <a:r>
              <a:rPr lang="en-US" dirty="0"/>
              <a:t>Capture the state of your application when exceptions happen</a:t>
            </a:r>
          </a:p>
          <a:p>
            <a:pPr lvl="1"/>
            <a:endParaRPr lang="en-US" dirty="0"/>
          </a:p>
          <a:p>
            <a:r>
              <a:rPr lang="en-US" dirty="0"/>
              <a:t>Not </a:t>
            </a:r>
            <a:r>
              <a:rPr lang="en-US"/>
              <a:t>a video…</a:t>
            </a:r>
            <a:endParaRPr lang="en-US" dirty="0"/>
          </a:p>
          <a:p>
            <a:pPr lvl="1"/>
            <a:r>
              <a:rPr lang="en-US" dirty="0"/>
              <a:t>Only has the data for one point in time</a:t>
            </a:r>
          </a:p>
          <a:p>
            <a:pPr lvl="1"/>
            <a:r>
              <a:rPr lang="en-US" dirty="0"/>
              <a:t>Similar to dumps</a:t>
            </a:r>
          </a:p>
          <a:p>
            <a:pPr lvl="1"/>
            <a:endParaRPr lang="en-US" dirty="0"/>
          </a:p>
          <a:p>
            <a:r>
              <a:rPr lang="en-US" dirty="0"/>
              <a:t>Designed for Azure</a:t>
            </a:r>
          </a:p>
          <a:p>
            <a:pPr lvl="1"/>
            <a:r>
              <a:rPr lang="en-US" dirty="0"/>
              <a:t>Backed by role based azure security</a:t>
            </a:r>
          </a:p>
          <a:p>
            <a:pPr lvl="1"/>
            <a:r>
              <a:rPr lang="en-US" dirty="0"/>
              <a:t>Designed for apps that are at scale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834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5981-72B3-400B-9854-0C65AD7B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Debugger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471C5-5253-4C0C-88FD-EC98CB5F0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781"/>
            <a:ext cx="11018520" cy="2412742"/>
          </a:xfrm>
        </p:spPr>
        <p:txBody>
          <a:bodyPr/>
          <a:lstStyle/>
          <a:p>
            <a:r>
              <a:rPr lang="en-US" dirty="0"/>
              <a:t>Spectrum of features from exceptions in the portal to rich experiences in Visual Studio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s://azure.microsoft.com/svghandler/application-insights/?width=600&amp;height=315">
            <a:extLst>
              <a:ext uri="{FF2B5EF4-FFF2-40B4-BE49-F238E27FC236}">
                <a16:creationId xmlns:a16="http://schemas.microsoft.com/office/drawing/2014/main" id="{DC2C6624-1E7C-458D-B910-F78DF7D17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502" y="2589899"/>
            <a:ext cx="2662791" cy="13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78AEA-8C75-4944-82B4-CB31AA5A2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2" t="16161" r="56499" b="16160"/>
          <a:stretch/>
        </p:blipFill>
        <p:spPr>
          <a:xfrm>
            <a:off x="8049468" y="2459858"/>
            <a:ext cx="1827713" cy="166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53DE25-3D2C-444A-9DD7-49678C2BCF18}"/>
              </a:ext>
            </a:extLst>
          </p:cNvPr>
          <p:cNvSpPr txBox="1"/>
          <p:nvPr/>
        </p:nvSpPr>
        <p:spPr>
          <a:xfrm>
            <a:off x="1104470" y="4608050"/>
            <a:ext cx="3695839" cy="21120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274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Passive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274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Always on in the cloud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274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Collects snapshots when they happen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0CA6A-9F19-4FA2-9ED3-82836C94C002}"/>
              </a:ext>
            </a:extLst>
          </p:cNvPr>
          <p:cNvSpPr txBox="1"/>
          <p:nvPr/>
        </p:nvSpPr>
        <p:spPr>
          <a:xfrm>
            <a:off x="7527207" y="4577387"/>
            <a:ext cx="3695839" cy="25345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2745" dirty="0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Snappoints</a:t>
            </a:r>
            <a:r>
              <a:rPr lang="en-US" sz="274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and </a:t>
            </a:r>
            <a:r>
              <a:rPr lang="en-US" sz="2745" dirty="0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logpoints</a:t>
            </a:r>
            <a:endParaRPr lang="en-US" sz="2745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274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 demand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274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Get the information you want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sz="2745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C9F6AA93-B79F-4D4C-A16F-BBCA258EB66B}"/>
              </a:ext>
            </a:extLst>
          </p:cNvPr>
          <p:cNvSpPr/>
          <p:nvPr/>
        </p:nvSpPr>
        <p:spPr bwMode="auto">
          <a:xfrm>
            <a:off x="3524510" y="3098497"/>
            <a:ext cx="4524958" cy="330504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59916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Exceptions in portal</a:t>
            </a:r>
          </a:p>
        </p:txBody>
      </p:sp>
    </p:spTree>
    <p:extLst>
      <p:ext uri="{BB962C8B-B14F-4D97-AF65-F5344CB8AC3E}">
        <p14:creationId xmlns:p14="http://schemas.microsoft.com/office/powerpoint/2010/main" val="10803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Snapshots in portal</a:t>
            </a:r>
          </a:p>
        </p:txBody>
      </p:sp>
    </p:spTree>
    <p:extLst>
      <p:ext uri="{BB962C8B-B14F-4D97-AF65-F5344CB8AC3E}">
        <p14:creationId xmlns:p14="http://schemas.microsoft.com/office/powerpoint/2010/main" val="46940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7" y="2537186"/>
            <a:ext cx="9144000" cy="997206"/>
          </a:xfrm>
        </p:spPr>
        <p:txBody>
          <a:bodyPr/>
          <a:lstStyle/>
          <a:p>
            <a:r>
              <a:rPr lang="en-US"/>
              <a:t>Demo: Snapshot Debugger in Visual Studio</a:t>
            </a:r>
            <a:br>
              <a:rPr lang="en-US"/>
            </a:br>
            <a:r>
              <a:rPr lang="en-US" err="1"/>
              <a:t>SnapPoints</a:t>
            </a:r>
            <a:r>
              <a:rPr lang="en-US"/>
              <a:t> &amp; </a:t>
            </a:r>
            <a:r>
              <a:rPr lang="en-US" err="1"/>
              <a:t>LogPoints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8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7946-CEF9-48FF-BE2F-789AC491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1FA97-AEEE-4523-B952-B3AF2C519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653"/>
            <a:ext cx="11018520" cy="3446784"/>
          </a:xfrm>
        </p:spPr>
        <p:txBody>
          <a:bodyPr/>
          <a:lstStyle/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/>
              <a:t>Log, and log now! 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endParaRPr lang="en-US" dirty="0"/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/>
              <a:t>App Insights is a powerful tool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endParaRPr lang="en-US" dirty="0"/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/>
              <a:t>The snapshot debugger collects rich diagnostic information passively and enables you to test out your hypothesis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9074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270797"/>
          </a:xfrm>
        </p:spPr>
        <p:txBody>
          <a:bodyPr/>
          <a:lstStyle/>
          <a:p>
            <a:r>
              <a:rPr lang="en-US"/>
              <a:t>Responsiveness &amp; Scaling</a:t>
            </a:r>
          </a:p>
        </p:txBody>
      </p:sp>
    </p:spTree>
    <p:extLst>
      <p:ext uri="{BB962C8B-B14F-4D97-AF65-F5344CB8AC3E}">
        <p14:creationId xmlns:p14="http://schemas.microsoft.com/office/powerpoint/2010/main" val="212118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this talk is about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48294" y="2334927"/>
            <a:ext cx="11655078" cy="2498922"/>
          </a:xfrm>
        </p:spPr>
        <p:txBody>
          <a:bodyPr/>
          <a:lstStyle/>
          <a:p>
            <a:pPr algn="ctr"/>
            <a:r>
              <a:rPr lang="en-US"/>
              <a:t>Mantra of DevOps: move fast and break things </a:t>
            </a:r>
          </a:p>
          <a:p>
            <a:pPr algn="ctr"/>
            <a:endParaRPr lang="en-US"/>
          </a:p>
          <a:p>
            <a:pPr algn="ctr"/>
            <a:r>
              <a:rPr lang="en-US"/>
              <a:t>Fix things faster than you’re breaking them, and not moving in circles</a:t>
            </a:r>
          </a:p>
          <a:p>
            <a:pPr algn="ctr"/>
            <a:endParaRPr lang="en-US"/>
          </a:p>
          <a:p>
            <a:pPr algn="ctr"/>
            <a:r>
              <a:rPr lang="en-US"/>
              <a:t>Most of the time spent in finding the root cause</a:t>
            </a:r>
          </a:p>
        </p:txBody>
      </p:sp>
    </p:spTree>
    <p:extLst>
      <p:ext uri="{BB962C8B-B14F-4D97-AF65-F5344CB8AC3E}">
        <p14:creationId xmlns:p14="http://schemas.microsoft.com/office/powerpoint/2010/main" val="3513428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89495"/>
            <a:ext cx="11655078" cy="5305606"/>
          </a:xfrm>
        </p:spPr>
        <p:txBody>
          <a:bodyPr/>
          <a:lstStyle/>
          <a:p>
            <a:r>
              <a:rPr lang="en-US" dirty="0"/>
              <a:t>Performance issues that affect every request</a:t>
            </a:r>
          </a:p>
          <a:p>
            <a:pPr lvl="1"/>
            <a:r>
              <a:rPr lang="en-US" dirty="0"/>
              <a:t>Entity Framework</a:t>
            </a:r>
          </a:p>
          <a:p>
            <a:pPr lvl="1"/>
            <a:r>
              <a:rPr lang="en-US" dirty="0"/>
              <a:t>CSHTML rendering</a:t>
            </a:r>
          </a:p>
          <a:p>
            <a:pPr lvl="1"/>
            <a:r>
              <a:rPr lang="en-US" dirty="0"/>
              <a:t>Blob store/http calls/etc.</a:t>
            </a:r>
          </a:p>
          <a:p>
            <a:endParaRPr lang="en-US" dirty="0"/>
          </a:p>
          <a:p>
            <a:r>
              <a:rPr lang="en-US" dirty="0"/>
              <a:t>Performance issues that happen at scale or infrequently</a:t>
            </a:r>
          </a:p>
          <a:p>
            <a:pPr lvl="1"/>
            <a:r>
              <a:rPr lang="en-US" dirty="0"/>
              <a:t>Resources overutilized</a:t>
            </a:r>
          </a:p>
          <a:p>
            <a:pPr lvl="1"/>
            <a:r>
              <a:rPr lang="en-US" dirty="0"/>
              <a:t>Garbage collection</a:t>
            </a:r>
          </a:p>
          <a:p>
            <a:pPr lvl="1"/>
            <a:r>
              <a:rPr lang="en-US" dirty="0"/>
              <a:t>Lock/resource contention</a:t>
            </a:r>
          </a:p>
          <a:p>
            <a:pPr lvl="1"/>
            <a:endParaRPr lang="en-US" dirty="0"/>
          </a:p>
          <a:p>
            <a:r>
              <a:rPr lang="en-US" dirty="0"/>
              <a:t>Load testing</a:t>
            </a:r>
          </a:p>
          <a:p>
            <a:pPr lvl="1"/>
            <a:r>
              <a:rPr lang="en-US" dirty="0"/>
              <a:t>Identify long durations in the dev-test phases </a:t>
            </a:r>
          </a:p>
          <a:p>
            <a:pPr lvl="1"/>
            <a:r>
              <a:rPr lang="en-US" dirty="0"/>
              <a:t>Verify changes before deploying to prod</a:t>
            </a: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Performance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3800" y="1213433"/>
            <a:ext cx="11063097" cy="24711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529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Deliver a great user experience: &lt;500ms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529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Minimize cost of cloud resources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3529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529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Overall minimize what code is doing over time: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413696" y="3890192"/>
            <a:ext cx="7943748" cy="996206"/>
            <a:chOff x="408030" y="3967702"/>
            <a:chExt cx="8103037" cy="1016182"/>
          </a:xfrm>
        </p:grpSpPr>
        <p:grpSp>
          <p:nvGrpSpPr>
            <p:cNvPr id="28" name="Group 27"/>
            <p:cNvGrpSpPr/>
            <p:nvPr/>
          </p:nvGrpSpPr>
          <p:grpSpPr>
            <a:xfrm>
              <a:off x="455599" y="4486404"/>
              <a:ext cx="8055468" cy="497480"/>
              <a:chOff x="870905" y="4246794"/>
              <a:chExt cx="8055468" cy="49748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432964" y="4354317"/>
                <a:ext cx="6583608" cy="274317"/>
                <a:chOff x="1280531" y="1668482"/>
                <a:chExt cx="6583608" cy="274317"/>
              </a:xfrm>
            </p:grpSpPr>
            <p:sp>
              <p:nvSpPr>
                <p:cNvPr id="3" name="Rectangle 2"/>
                <p:cNvSpPr/>
                <p:nvPr/>
              </p:nvSpPr>
              <p:spPr bwMode="auto">
                <a:xfrm>
                  <a:off x="1280531" y="1668482"/>
                  <a:ext cx="914390" cy="274317"/>
                </a:xfrm>
                <a:prstGeom prst="rect">
                  <a:avLst/>
                </a:prstGeom>
                <a:solidFill>
                  <a:srgbClr val="BAD80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78">
                      <a:solidFill>
                        <a:sysClr val="windowText" lastClr="000000"/>
                      </a:solidFill>
                      <a:latin typeface="Segoe UI"/>
                      <a:ea typeface="Segoe UI" pitchFamily="34" charset="0"/>
                      <a:cs typeface="Segoe UI" pitchFamily="34" charset="0"/>
                    </a:rPr>
                    <a:t>Network</a:t>
                  </a:r>
                </a:p>
              </p:txBody>
            </p:sp>
            <p:sp>
              <p:nvSpPr>
                <p:cNvPr id="4" name="Rectangle 3"/>
                <p:cNvSpPr/>
                <p:nvPr/>
              </p:nvSpPr>
              <p:spPr bwMode="auto">
                <a:xfrm>
                  <a:off x="2200944" y="1668482"/>
                  <a:ext cx="1274124" cy="2743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78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Process Inputs</a:t>
                  </a:r>
                </a:p>
              </p:txBody>
            </p:sp>
            <p:sp>
              <p:nvSpPr>
                <p:cNvPr id="6" name="Rectangle 5"/>
                <p:cNvSpPr/>
                <p:nvPr/>
              </p:nvSpPr>
              <p:spPr bwMode="auto">
                <a:xfrm>
                  <a:off x="3452741" y="1668482"/>
                  <a:ext cx="1737343" cy="274317"/>
                </a:xfrm>
                <a:prstGeom prst="rect">
                  <a:avLst/>
                </a:prstGeom>
                <a:solidFill>
                  <a:srgbClr val="BAD80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78">
                      <a:solidFill>
                        <a:sysClr val="windowText" lastClr="000000"/>
                      </a:solidFill>
                      <a:latin typeface="Segoe UI"/>
                      <a:ea typeface="Segoe UI" pitchFamily="34" charset="0"/>
                      <a:cs typeface="Segoe UI" pitchFamily="34" charset="0"/>
                    </a:rPr>
                    <a:t>Make DB or HTTP Call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 bwMode="auto">
                <a:xfrm>
                  <a:off x="5190084" y="1668482"/>
                  <a:ext cx="1371585" cy="2743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78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rPr>
                    <a:t>Process Results</a:t>
                  </a:r>
                </a:p>
              </p:txBody>
            </p:sp>
            <p:sp>
              <p:nvSpPr>
                <p:cNvPr id="8" name="Rectangle 7"/>
                <p:cNvSpPr/>
                <p:nvPr/>
              </p:nvSpPr>
              <p:spPr bwMode="auto">
                <a:xfrm>
                  <a:off x="6561669" y="1668482"/>
                  <a:ext cx="1302470" cy="274317"/>
                </a:xfrm>
                <a:prstGeom prst="rect">
                  <a:avLst/>
                </a:prstGeom>
                <a:solidFill>
                  <a:srgbClr val="BAD80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78">
                      <a:solidFill>
                        <a:sysClr val="windowText" lastClr="000000"/>
                      </a:solidFill>
                      <a:latin typeface="Segoe UI"/>
                      <a:ea typeface="Segoe UI" pitchFamily="34" charset="0"/>
                      <a:cs typeface="Segoe UI" pitchFamily="34" charset="0"/>
                    </a:rPr>
                    <a:t>Return Results</a:t>
                  </a: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870905" y="4246794"/>
                <a:ext cx="697997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</a:rPr>
                  <a:t>0ms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889901" y="4254946"/>
                <a:ext cx="1036472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</a:rPr>
                  <a:t>1000 </a:t>
                </a:r>
                <a:r>
                  <a:rPr lang="en-US" sz="1372" err="1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</a:rPr>
                  <a:t>ms</a:t>
                </a:r>
                <a:endParaRPr lang="en-US" sz="1372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08030" y="3967702"/>
              <a:ext cx="1404511" cy="57246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b="1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Request: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788548" y="4146130"/>
            <a:ext cx="2200337" cy="854378"/>
            <a:chOff x="9984828" y="4228774"/>
            <a:chExt cx="2244458" cy="87151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9984828" y="4370403"/>
              <a:ext cx="365756" cy="182878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9984828" y="4778082"/>
              <a:ext cx="365756" cy="18287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59145" y="4228774"/>
              <a:ext cx="1278235" cy="4616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176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Code waiting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259145" y="4638688"/>
              <a:ext cx="1970141" cy="46159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176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Code executing on CPU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788546" y="4900741"/>
            <a:ext cx="2020799" cy="452522"/>
            <a:chOff x="9984828" y="4998518"/>
            <a:chExt cx="2061321" cy="461596"/>
          </a:xfrm>
        </p:grpSpPr>
        <p:sp>
          <p:nvSpPr>
            <p:cNvPr id="52" name="TextBox 51"/>
            <p:cNvSpPr txBox="1"/>
            <p:nvPr/>
          </p:nvSpPr>
          <p:spPr>
            <a:xfrm>
              <a:off x="10259144" y="4998518"/>
              <a:ext cx="1787005" cy="46159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176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Resource Contention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9984828" y="5141407"/>
              <a:ext cx="365756" cy="183748"/>
            </a:xfrm>
            <a:prstGeom prst="rect">
              <a:avLst/>
            </a:prstGeom>
            <a:pattFill prst="openDmnd">
              <a:fgClr>
                <a:schemeClr val="tx1">
                  <a:lumMod val="75000"/>
                </a:schemeClr>
              </a:fgClr>
              <a:bgClr>
                <a:srgbClr val="EAEAEA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20583" y="4835743"/>
            <a:ext cx="9405665" cy="1042254"/>
            <a:chOff x="415055" y="4932213"/>
            <a:chExt cx="9594268" cy="1063153"/>
          </a:xfrm>
        </p:grpSpPr>
        <p:sp>
          <p:nvSpPr>
            <p:cNvPr id="48" name="TextBox 47"/>
            <p:cNvSpPr txBox="1"/>
            <p:nvPr/>
          </p:nvSpPr>
          <p:spPr>
            <a:xfrm>
              <a:off x="415055" y="5066617"/>
              <a:ext cx="2351260" cy="57246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961" b="1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Second Request: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035435" y="5497886"/>
              <a:ext cx="8973888" cy="497480"/>
              <a:chOff x="1450741" y="5535538"/>
              <a:chExt cx="8973888" cy="497480"/>
            </a:xfrm>
          </p:grpSpPr>
          <p:sp>
            <p:nvSpPr>
              <p:cNvPr id="33" name="Rectangle 32"/>
              <p:cNvSpPr/>
              <p:nvPr/>
            </p:nvSpPr>
            <p:spPr bwMode="auto">
              <a:xfrm>
                <a:off x="2012352" y="5643061"/>
                <a:ext cx="914390" cy="274317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78">
                    <a:solidFill>
                      <a:sysClr val="windowText" lastClr="000000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Network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3604870" y="5643061"/>
                <a:ext cx="1274124" cy="2743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7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Process Inputs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4885759" y="5643061"/>
                <a:ext cx="1737343" cy="274317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78">
                    <a:solidFill>
                      <a:sysClr val="windowText" lastClr="000000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Make DB or HTTP Call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6714102" y="5643061"/>
                <a:ext cx="1371585" cy="2743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7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Process Results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8085687" y="5643061"/>
                <a:ext cx="1302470" cy="274317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78">
                    <a:solidFill>
                      <a:sysClr val="windowText" lastClr="000000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Return Results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450741" y="5535538"/>
                <a:ext cx="697997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</a:rPr>
                  <a:t>0ms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388157" y="5543690"/>
                <a:ext cx="1036472" cy="48932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</a:rPr>
                  <a:t>1200 </a:t>
                </a:r>
                <a:r>
                  <a:rPr lang="en-US" sz="1372" err="1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/>
                  </a:rPr>
                  <a:t>ms</a:t>
                </a:r>
                <a:endParaRPr lang="en-US" sz="1372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>
                <a:off x="2926742" y="5643061"/>
                <a:ext cx="678128" cy="274317"/>
              </a:xfrm>
              <a:prstGeom prst="rect">
                <a:avLst/>
              </a:prstGeom>
              <a:pattFill prst="openDmnd">
                <a:fgClr>
                  <a:schemeClr val="tx1">
                    <a:lumMod val="75000"/>
                  </a:schemeClr>
                </a:fgClr>
                <a:bgClr>
                  <a:srgbClr val="EAEAEA"/>
                </a:bgClr>
              </a:patt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>
                <a:off x="6623102" y="5643061"/>
                <a:ext cx="91000" cy="274317"/>
              </a:xfrm>
              <a:prstGeom prst="rect">
                <a:avLst/>
              </a:prstGeom>
              <a:pattFill prst="openDmnd">
                <a:fgClr>
                  <a:schemeClr val="tx1">
                    <a:lumMod val="75000"/>
                  </a:schemeClr>
                </a:fgClr>
                <a:bgClr>
                  <a:srgbClr val="EAEAEA"/>
                </a:bgClr>
              </a:patt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57" name="Straight Arrow Connector 56"/>
            <p:cNvCxnSpPr/>
            <p:nvPr/>
          </p:nvCxnSpPr>
          <p:spPr>
            <a:xfrm>
              <a:off x="3189564" y="4932213"/>
              <a:ext cx="0" cy="6092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287960" y="4932213"/>
              <a:ext cx="0" cy="6092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099584" y="4984667"/>
              <a:ext cx="165619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Done using CPU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12724" y="4984667"/>
              <a:ext cx="1656192" cy="48932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Done using 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83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Insights Profiler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1655078" cy="49363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Helps you see what code is doing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Captures data from production automatically</a:t>
            </a:r>
          </a:p>
          <a:p>
            <a:pPr marL="224097" lvl="1" indent="0">
              <a:buNone/>
            </a:pPr>
            <a:r>
              <a:rPr lang="en-US" dirty="0"/>
              <a:t>Samples 2 minutes/hour</a:t>
            </a:r>
          </a:p>
          <a:p>
            <a:pPr marL="224097" lvl="1" indent="0">
              <a:buNone/>
            </a:pPr>
            <a:r>
              <a:rPr lang="en-US" dirty="0"/>
              <a:t>Capture all requests that happen during that time</a:t>
            </a:r>
          </a:p>
          <a:p>
            <a:pPr marL="224097" lvl="1" indent="0">
              <a:buNone/>
            </a:pPr>
            <a:r>
              <a:rPr lang="en-US" dirty="0"/>
              <a:t>Data is stored for 5 days</a:t>
            </a:r>
          </a:p>
          <a:p>
            <a:pPr marL="224097" lvl="1" indent="0">
              <a:buNone/>
            </a:pPr>
            <a:r>
              <a:rPr lang="en-US" dirty="0"/>
              <a:t>Segments results into typical vs. long tail (median, 95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marL="224097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Announcing today:  On demand profiling</a:t>
            </a:r>
          </a:p>
          <a:p>
            <a:pPr marL="224097" lvl="1" indent="0">
              <a:buNone/>
            </a:pPr>
            <a:r>
              <a:rPr lang="en-US" dirty="0"/>
              <a:t>Start the profiler on demand for two minutes</a:t>
            </a:r>
          </a:p>
          <a:p>
            <a:pPr marL="224097" lvl="1" indent="0">
              <a:buNone/>
            </a:pPr>
            <a:r>
              <a:rPr lang="en-US" dirty="0"/>
              <a:t>Works well with Load Tests</a:t>
            </a:r>
          </a:p>
          <a:p>
            <a:pPr marL="224097" lvl="1" indent="0">
              <a:buNone/>
            </a:pPr>
            <a:r>
              <a:rPr lang="en-US" dirty="0"/>
              <a:t>Works well with Live Metrics </a:t>
            </a:r>
          </a:p>
        </p:txBody>
      </p:sp>
    </p:spTree>
    <p:extLst>
      <p:ext uri="{BB962C8B-B14F-4D97-AF65-F5344CB8AC3E}">
        <p14:creationId xmlns:p14="http://schemas.microsoft.com/office/powerpoint/2010/main" val="168204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798" y="3273794"/>
            <a:ext cx="9859116" cy="498598"/>
          </a:xfrm>
        </p:spPr>
        <p:txBody>
          <a:bodyPr/>
          <a:lstStyle/>
          <a:p>
            <a:r>
              <a:rPr lang="en-US"/>
              <a:t>Demo: Application Insights Profiler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4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Enable Profiler from Performance Blade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151" r="1178" b="6091"/>
          <a:stretch/>
        </p:blipFill>
        <p:spPr>
          <a:xfrm>
            <a:off x="358944" y="1367246"/>
            <a:ext cx="5109566" cy="268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827076" y="1309563"/>
            <a:ext cx="5826698" cy="294786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Requirements: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353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.NET Framework 4.6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353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.NET Core on Windows</a:t>
            </a:r>
          </a:p>
          <a:p>
            <a:pPr marL="793328" lvl="1" indent="-336145">
              <a:lnSpc>
                <a:spcPct val="90000"/>
              </a:lnSpc>
              <a:spcAft>
                <a:spcPts val="588"/>
              </a:spcAft>
              <a:buFont typeface="Arial" panose="020B0604020202020204" pitchFamily="34" charset="0"/>
              <a:buChar char="•"/>
            </a:pPr>
            <a:endParaRPr lang="en-US" sz="2353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GA for Azure App Service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Preview Available for Compute (VMs, Service Fabric, Cloud Services)</a:t>
            </a:r>
          </a:p>
        </p:txBody>
      </p:sp>
    </p:spTree>
    <p:extLst>
      <p:ext uri="{BB962C8B-B14F-4D97-AF65-F5344CB8AC3E}">
        <p14:creationId xmlns:p14="http://schemas.microsoft.com/office/powerpoint/2010/main" val="240462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Prioritize Operations by Looking at Percentiles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63" y="1201110"/>
            <a:ext cx="5224456" cy="501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94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Drill Into Example Requests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44" y="1277604"/>
            <a:ext cx="10076033" cy="5163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4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8D1A-8406-497B-8F03-1A569866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63710-6122-4AAC-AC04-5E26BDBB2E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653"/>
            <a:ext cx="11018520" cy="1464881"/>
          </a:xfrm>
        </p:spPr>
        <p:txBody>
          <a:bodyPr/>
          <a:lstStyle/>
          <a:p>
            <a:pPr marL="448193" indent="-448193">
              <a:buFont typeface="Arial" panose="020B0604020202020204" pitchFamily="34" charset="0"/>
              <a:buChar char="•"/>
            </a:pPr>
            <a:endParaRPr lang="en-US" dirty="0"/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/>
              <a:t>The profiler collects slow requests automatically, and also on demand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1483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270797"/>
          </a:xfrm>
        </p:spPr>
        <p:txBody>
          <a:bodyPr/>
          <a:lstStyle/>
          <a:p>
            <a:r>
              <a:rPr lang="en-US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26339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EFA55-8633-4897-A4D6-D5E62133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9B484-3D8E-4C7F-B2E8-597F61F095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653"/>
            <a:ext cx="11018520" cy="861681"/>
          </a:xfrm>
        </p:spPr>
        <p:txBody>
          <a:bodyPr/>
          <a:lstStyle/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/>
              <a:t>App Insights, Azure, .NET and Visual Studio helps you solve issues with your services fast! </a:t>
            </a:r>
          </a:p>
        </p:txBody>
      </p:sp>
    </p:spTree>
    <p:extLst>
      <p:ext uri="{BB962C8B-B14F-4D97-AF65-F5344CB8AC3E}">
        <p14:creationId xmlns:p14="http://schemas.microsoft.com/office/powerpoint/2010/main" val="21038703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this is so hard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495"/>
            <a:ext cx="11655078" cy="947952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901228" y="2174020"/>
            <a:ext cx="2704549" cy="2967342"/>
            <a:chOff x="919298" y="2481331"/>
            <a:chExt cx="2758781" cy="30268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8982" b="10298"/>
            <a:stretch/>
          </p:blipFill>
          <p:spPr>
            <a:xfrm>
              <a:off x="919298" y="2481331"/>
              <a:ext cx="2758781" cy="206779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08475" y="4582813"/>
              <a:ext cx="2580426" cy="9253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1A1A1A"/>
                  </a:solidFill>
                  <a:latin typeface="Segoe UI"/>
                </a:rPr>
                <a:t>Frustrations with getting exceptions/logs/data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44503" y="2184967"/>
            <a:ext cx="2704550" cy="2684782"/>
            <a:chOff x="4839640" y="2492498"/>
            <a:chExt cx="2758782" cy="27386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22639"/>
            <a:stretch/>
          </p:blipFill>
          <p:spPr>
            <a:xfrm>
              <a:off x="4839640" y="2492498"/>
              <a:ext cx="2758782" cy="206779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994146" y="4582813"/>
              <a:ext cx="2449777" cy="648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1A1A1A"/>
                  </a:solidFill>
                  <a:latin typeface="Segoe UI"/>
                </a:rPr>
                <a:t>Issues caused by</a:t>
              </a:r>
              <a:br>
                <a:rPr lang="en-US">
                  <a:solidFill>
                    <a:srgbClr val="1A1A1A"/>
                  </a:solidFill>
                  <a:latin typeface="Segoe UI"/>
                </a:rPr>
              </a:br>
              <a:r>
                <a:rPr lang="en-US">
                  <a:solidFill>
                    <a:srgbClr val="1A1A1A"/>
                  </a:solidFill>
                  <a:latin typeface="Segoe UI"/>
                </a:rPr>
                <a:t>config, data, and scale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87781" y="2190061"/>
            <a:ext cx="2704550" cy="2644729"/>
            <a:chOff x="8759983" y="2497694"/>
            <a:chExt cx="2758782" cy="26977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9983" y="2497694"/>
              <a:ext cx="2758782" cy="20574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991971" y="4549124"/>
              <a:ext cx="23969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1A1A1A"/>
                  </a:solidFill>
                  <a:latin typeface="Segoe UI"/>
                </a:rPr>
                <a:t>Acquiring and configuring the tools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64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1655078" cy="7004388"/>
          </a:xfrm>
        </p:spPr>
        <p:txBody>
          <a:bodyPr/>
          <a:lstStyle/>
          <a:p>
            <a:r>
              <a:rPr lang="en-US" dirty="0"/>
              <a:t>Try out these Azure diagnostics tools:</a:t>
            </a:r>
          </a:p>
          <a:p>
            <a:pPr lvl="1"/>
            <a:r>
              <a:rPr lang="en-US" dirty="0">
                <a:hlinkClick r:id="rId3"/>
              </a:rPr>
              <a:t>https://docs.microsoft.com/en-us/azure/application-insights/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aka.ms/</a:t>
            </a:r>
            <a:r>
              <a:rPr lang="en-US" dirty="0" err="1">
                <a:hlinkClick r:id="rId4"/>
              </a:rPr>
              <a:t>aisnapshotdebugger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aka.ms/</a:t>
            </a:r>
            <a:r>
              <a:rPr lang="en-US" u="sng" dirty="0" err="1">
                <a:hlinkClick r:id="rId5"/>
              </a:rPr>
              <a:t>aiprofiler</a:t>
            </a:r>
            <a:endParaRPr lang="en-US" u="sng" dirty="0"/>
          </a:p>
          <a:p>
            <a:pPr lvl="1"/>
            <a:r>
              <a:rPr lang="en-US" u="sng" dirty="0">
                <a:hlinkClick r:id="rId6"/>
              </a:rPr>
              <a:t>aka.ms/</a:t>
            </a:r>
            <a:r>
              <a:rPr lang="en-US" u="sng" dirty="0" err="1">
                <a:hlinkClick r:id="rId6"/>
              </a:rPr>
              <a:t>snappoint</a:t>
            </a:r>
            <a:endParaRPr lang="en-US" dirty="0"/>
          </a:p>
          <a:p>
            <a:r>
              <a:rPr lang="en-US" dirty="0"/>
              <a:t>Come see us at the booths either in the Azure area or the VS diagnostics booth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need you!</a:t>
            </a:r>
          </a:p>
          <a:p>
            <a:pPr lvl="1"/>
            <a:r>
              <a:rPr lang="en-US" dirty="0"/>
              <a:t>Send us feedback</a:t>
            </a:r>
          </a:p>
          <a:p>
            <a:pPr lvl="1"/>
            <a:r>
              <a:rPr lang="en-US" dirty="0"/>
              <a:t>Take part in research &amp; dogfooding</a:t>
            </a:r>
            <a:br>
              <a:rPr lang="en-US" dirty="0"/>
            </a:br>
            <a:r>
              <a:rPr lang="en-US" dirty="0"/>
              <a:t>Sign up at: </a:t>
            </a:r>
            <a:r>
              <a:rPr lang="en-US" b="1" dirty="0">
                <a:hlinkClick r:id="rId7"/>
              </a:rPr>
              <a:t>https://aka.ms/tools/dogfood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7E8ACD2F-6C17-49A0-A534-632819F542E0}"/>
              </a:ext>
            </a:extLst>
          </p:cNvPr>
          <p:cNvSpPr/>
          <p:nvPr/>
        </p:nvSpPr>
        <p:spPr bwMode="auto">
          <a:xfrm>
            <a:off x="5754866" y="6192855"/>
            <a:ext cx="1058575" cy="501444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5453C-5839-4639-98D6-6D096D19579E}"/>
              </a:ext>
            </a:extLst>
          </p:cNvPr>
          <p:cNvSpPr txBox="1"/>
          <p:nvPr/>
        </p:nvSpPr>
        <p:spPr>
          <a:xfrm>
            <a:off x="6935820" y="6232368"/>
            <a:ext cx="1519632" cy="4224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745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GO HERE!</a:t>
            </a:r>
          </a:p>
        </p:txBody>
      </p:sp>
    </p:spTree>
    <p:extLst>
      <p:ext uri="{BB962C8B-B14F-4D97-AF65-F5344CB8AC3E}">
        <p14:creationId xmlns:p14="http://schemas.microsoft.com/office/powerpoint/2010/main" val="299378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649396-45E6-44B4-B4BF-42E7B35ED3EB}"/>
              </a:ext>
            </a:extLst>
          </p:cNvPr>
          <p:cNvSpPr/>
          <p:nvPr/>
        </p:nvSpPr>
        <p:spPr bwMode="auto">
          <a:xfrm>
            <a:off x="0" y="487"/>
            <a:ext cx="5046560" cy="685702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3BFC1-F164-474D-99B4-DEC0CBF8F92F}"/>
              </a:ext>
            </a:extLst>
          </p:cNvPr>
          <p:cNvSpPr txBox="1"/>
          <p:nvPr/>
        </p:nvSpPr>
        <p:spPr>
          <a:xfrm>
            <a:off x="250164" y="2550977"/>
            <a:ext cx="3537023" cy="246208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 dirty="0"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Complete your evaluations </a:t>
            </a:r>
            <a:br>
              <a:rPr lang="en-US" sz="3921" dirty="0"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3921" dirty="0"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to </a:t>
            </a:r>
            <a:r>
              <a:rPr lang="en-US" sz="3921" b="1" dirty="0"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win prizes!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D2AC1-E78D-487F-B163-91F86BADBF36}"/>
              </a:ext>
            </a:extLst>
          </p:cNvPr>
          <p:cNvSpPr txBox="1"/>
          <p:nvPr/>
        </p:nvSpPr>
        <p:spPr>
          <a:xfrm>
            <a:off x="6247551" y="2667800"/>
            <a:ext cx="5694286" cy="10500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Be eligible to win!</a:t>
            </a:r>
            <a:br>
              <a:rPr lang="en-US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Make sure you are scanned into your session and complete your session eval to be eligible to win.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CD72A4-07B9-40B8-96C9-8DE799566D59}"/>
              </a:ext>
            </a:extLst>
          </p:cNvPr>
          <p:cNvSpPr txBox="1"/>
          <p:nvPr/>
        </p:nvSpPr>
        <p:spPr>
          <a:xfrm>
            <a:off x="6247551" y="3738795"/>
            <a:ext cx="5528896" cy="83276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Seven winners each day!</a:t>
            </a:r>
            <a:br>
              <a:rPr lang="en-US" sz="1961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Winners will be notified via email.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3D63E-B62B-4B63-9DA2-4B82AA98DD7F}"/>
              </a:ext>
            </a:extLst>
          </p:cNvPr>
          <p:cNvSpPr txBox="1"/>
          <p:nvPr/>
        </p:nvSpPr>
        <p:spPr>
          <a:xfrm>
            <a:off x="6236127" y="4592546"/>
            <a:ext cx="5540320" cy="200346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Pick up your prize before leaving!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Prizes can be claimed at the info counter located on WSCC level 4, Galleria level.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Monday: pick up 2:15pm–6:30pm</a:t>
            </a: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Tuesday: pick up 7:00am–6:00pm.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gradFill>
                  <a:gsLst>
                    <a:gs pos="5243">
                      <a:srgbClr val="1A1A1A"/>
                    </a:gs>
                    <a:gs pos="14000">
                      <a:srgbClr val="1A1A1A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Wednesday: pick up 7:00am–5:30pm.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05B7DB-B435-4A1D-B849-CD4122A914C2}"/>
              </a:ext>
            </a:extLst>
          </p:cNvPr>
          <p:cNvGrpSpPr/>
          <p:nvPr/>
        </p:nvGrpSpPr>
        <p:grpSpPr>
          <a:xfrm>
            <a:off x="5487301" y="2818391"/>
            <a:ext cx="748825" cy="748825"/>
            <a:chOff x="3365860" y="518405"/>
            <a:chExt cx="874460" cy="8744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FEEE38-4F8E-4D6E-AA9F-BD6FFA082168}"/>
                </a:ext>
              </a:extLst>
            </p:cNvPr>
            <p:cNvSpPr/>
            <p:nvPr/>
          </p:nvSpPr>
          <p:spPr bwMode="auto">
            <a:xfrm>
              <a:off x="3365860" y="518405"/>
              <a:ext cx="874460" cy="8744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PostUpdateLegacy_E1D7" title="Icon of an article, feed, or social media thread">
              <a:extLst>
                <a:ext uri="{FF2B5EF4-FFF2-40B4-BE49-F238E27FC236}">
                  <a16:creationId xmlns:a16="http://schemas.microsoft.com/office/drawing/2014/main" id="{8959DEDE-B2CE-4BFA-977A-B139D00AB7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71961" y="836852"/>
              <a:ext cx="462258" cy="237566"/>
            </a:xfrm>
            <a:custGeom>
              <a:avLst/>
              <a:gdLst>
                <a:gd name="T0" fmla="*/ 270 w 1041"/>
                <a:gd name="T1" fmla="*/ 268 h 535"/>
                <a:gd name="T2" fmla="*/ 68 w 1041"/>
                <a:gd name="T3" fmla="*/ 268 h 535"/>
                <a:gd name="T4" fmla="*/ 269 w 1041"/>
                <a:gd name="T5" fmla="*/ 133 h 535"/>
                <a:gd name="T6" fmla="*/ 0 w 1041"/>
                <a:gd name="T7" fmla="*/ 133 h 535"/>
                <a:gd name="T8" fmla="*/ 270 w 1041"/>
                <a:gd name="T9" fmla="*/ 404 h 535"/>
                <a:gd name="T10" fmla="*/ 135 w 1041"/>
                <a:gd name="T11" fmla="*/ 404 h 535"/>
                <a:gd name="T12" fmla="*/ 1041 w 1041"/>
                <a:gd name="T13" fmla="*/ 0 h 535"/>
                <a:gd name="T14" fmla="*/ 371 w 1041"/>
                <a:gd name="T15" fmla="*/ 0 h 535"/>
                <a:gd name="T16" fmla="*/ 371 w 1041"/>
                <a:gd name="T17" fmla="*/ 535 h 535"/>
                <a:gd name="T18" fmla="*/ 1041 w 1041"/>
                <a:gd name="T19" fmla="*/ 535 h 535"/>
                <a:gd name="T20" fmla="*/ 1041 w 1041"/>
                <a:gd name="T21" fmla="*/ 0 h 535"/>
                <a:gd name="T22" fmla="*/ 671 w 1041"/>
                <a:gd name="T23" fmla="*/ 268 h 535"/>
                <a:gd name="T24" fmla="*/ 469 w 1041"/>
                <a:gd name="T25" fmla="*/ 268 h 535"/>
                <a:gd name="T26" fmla="*/ 942 w 1041"/>
                <a:gd name="T27" fmla="*/ 133 h 535"/>
                <a:gd name="T28" fmla="*/ 469 w 1041"/>
                <a:gd name="T29" fmla="*/ 133 h 535"/>
                <a:gd name="T30" fmla="*/ 672 w 1041"/>
                <a:gd name="T31" fmla="*/ 404 h 535"/>
                <a:gd name="T32" fmla="*/ 469 w 1041"/>
                <a:gd name="T33" fmla="*/ 404 h 535"/>
                <a:gd name="T34" fmla="*/ 909 w 1041"/>
                <a:gd name="T35" fmla="*/ 267 h 535"/>
                <a:gd name="T36" fmla="*/ 772 w 1041"/>
                <a:gd name="T37" fmla="*/ 267 h 535"/>
                <a:gd name="T38" fmla="*/ 772 w 1041"/>
                <a:gd name="T39" fmla="*/ 404 h 535"/>
                <a:gd name="T40" fmla="*/ 909 w 1041"/>
                <a:gd name="T41" fmla="*/ 404 h 535"/>
                <a:gd name="T42" fmla="*/ 909 w 1041"/>
                <a:gd name="T43" fmla="*/ 26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1" h="535">
                  <a:moveTo>
                    <a:pt x="270" y="268"/>
                  </a:moveTo>
                  <a:lnTo>
                    <a:pt x="68" y="268"/>
                  </a:lnTo>
                  <a:moveTo>
                    <a:pt x="269" y="133"/>
                  </a:moveTo>
                  <a:lnTo>
                    <a:pt x="0" y="133"/>
                  </a:lnTo>
                  <a:moveTo>
                    <a:pt x="270" y="404"/>
                  </a:moveTo>
                  <a:lnTo>
                    <a:pt x="135" y="404"/>
                  </a:lnTo>
                  <a:moveTo>
                    <a:pt x="1041" y="0"/>
                  </a:moveTo>
                  <a:lnTo>
                    <a:pt x="371" y="0"/>
                  </a:lnTo>
                  <a:lnTo>
                    <a:pt x="371" y="535"/>
                  </a:lnTo>
                  <a:lnTo>
                    <a:pt x="1041" y="535"/>
                  </a:lnTo>
                  <a:lnTo>
                    <a:pt x="1041" y="0"/>
                  </a:lnTo>
                  <a:moveTo>
                    <a:pt x="671" y="268"/>
                  </a:moveTo>
                  <a:lnTo>
                    <a:pt x="469" y="268"/>
                  </a:lnTo>
                  <a:moveTo>
                    <a:pt x="942" y="133"/>
                  </a:moveTo>
                  <a:lnTo>
                    <a:pt x="469" y="133"/>
                  </a:lnTo>
                  <a:moveTo>
                    <a:pt x="672" y="404"/>
                  </a:moveTo>
                  <a:lnTo>
                    <a:pt x="469" y="404"/>
                  </a:lnTo>
                  <a:moveTo>
                    <a:pt x="909" y="267"/>
                  </a:moveTo>
                  <a:lnTo>
                    <a:pt x="772" y="267"/>
                  </a:lnTo>
                  <a:lnTo>
                    <a:pt x="772" y="404"/>
                  </a:lnTo>
                  <a:lnTo>
                    <a:pt x="909" y="404"/>
                  </a:lnTo>
                  <a:lnTo>
                    <a:pt x="909" y="267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F52DCE-C1AC-4646-BC27-D445BA5101E3}"/>
              </a:ext>
            </a:extLst>
          </p:cNvPr>
          <p:cNvGrpSpPr/>
          <p:nvPr/>
        </p:nvGrpSpPr>
        <p:grpSpPr>
          <a:xfrm>
            <a:off x="5487301" y="3780764"/>
            <a:ext cx="748825" cy="748825"/>
            <a:chOff x="3360463" y="3259074"/>
            <a:chExt cx="874460" cy="8744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3E3E1A-1575-40BB-BA74-73BF4754A437}"/>
                </a:ext>
              </a:extLst>
            </p:cNvPr>
            <p:cNvSpPr/>
            <p:nvPr/>
          </p:nvSpPr>
          <p:spPr bwMode="auto">
            <a:xfrm>
              <a:off x="3360463" y="3259074"/>
              <a:ext cx="874460" cy="8744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Clock_E917" title="Icon of a clock">
              <a:extLst>
                <a:ext uri="{FF2B5EF4-FFF2-40B4-BE49-F238E27FC236}">
                  <a16:creationId xmlns:a16="http://schemas.microsoft.com/office/drawing/2014/main" id="{0A13A740-301D-46F2-A68C-F18400B8BD6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64218" y="3462715"/>
              <a:ext cx="466950" cy="467178"/>
            </a:xfrm>
            <a:custGeom>
              <a:avLst/>
              <a:gdLst>
                <a:gd name="T0" fmla="*/ 1610 w 3220"/>
                <a:gd name="T1" fmla="*/ 0 h 3220"/>
                <a:gd name="T2" fmla="*/ 0 w 3220"/>
                <a:gd name="T3" fmla="*/ 1610 h 3220"/>
                <a:gd name="T4" fmla="*/ 1610 w 3220"/>
                <a:gd name="T5" fmla="*/ 3220 h 3220"/>
                <a:gd name="T6" fmla="*/ 3220 w 3220"/>
                <a:gd name="T7" fmla="*/ 1610 h 3220"/>
                <a:gd name="T8" fmla="*/ 1610 w 3220"/>
                <a:gd name="T9" fmla="*/ 0 h 3220"/>
                <a:gd name="T10" fmla="*/ 1486 w 3220"/>
                <a:gd name="T11" fmla="*/ 619 h 3220"/>
                <a:gd name="T12" fmla="*/ 1486 w 3220"/>
                <a:gd name="T13" fmla="*/ 1734 h 3220"/>
                <a:gd name="T14" fmla="*/ 2353 w 3220"/>
                <a:gd name="T15" fmla="*/ 1734 h 3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0" h="3220">
                  <a:moveTo>
                    <a:pt x="1610" y="0"/>
                  </a:moveTo>
                  <a:cubicBezTo>
                    <a:pt x="721" y="0"/>
                    <a:pt x="0" y="721"/>
                    <a:pt x="0" y="1610"/>
                  </a:cubicBezTo>
                  <a:cubicBezTo>
                    <a:pt x="0" y="2499"/>
                    <a:pt x="721" y="3220"/>
                    <a:pt x="1610" y="3220"/>
                  </a:cubicBezTo>
                  <a:cubicBezTo>
                    <a:pt x="2499" y="3220"/>
                    <a:pt x="3220" y="2499"/>
                    <a:pt x="3220" y="1610"/>
                  </a:cubicBezTo>
                  <a:cubicBezTo>
                    <a:pt x="3220" y="721"/>
                    <a:pt x="2499" y="0"/>
                    <a:pt x="1610" y="0"/>
                  </a:cubicBezTo>
                  <a:close/>
                  <a:moveTo>
                    <a:pt x="1486" y="619"/>
                  </a:moveTo>
                  <a:cubicBezTo>
                    <a:pt x="1486" y="1734"/>
                    <a:pt x="1486" y="1734"/>
                    <a:pt x="1486" y="1734"/>
                  </a:cubicBezTo>
                  <a:cubicBezTo>
                    <a:pt x="2353" y="1734"/>
                    <a:pt x="2353" y="1734"/>
                    <a:pt x="2353" y="1734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160370-07D8-4BF8-8BA1-A3713F300829}"/>
              </a:ext>
            </a:extLst>
          </p:cNvPr>
          <p:cNvGrpSpPr/>
          <p:nvPr/>
        </p:nvGrpSpPr>
        <p:grpSpPr>
          <a:xfrm>
            <a:off x="5487301" y="4780852"/>
            <a:ext cx="748825" cy="748825"/>
            <a:chOff x="3360463" y="4644762"/>
            <a:chExt cx="874460" cy="8744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9822844-F975-4DFA-8744-6D67D09B7265}"/>
                </a:ext>
              </a:extLst>
            </p:cNvPr>
            <p:cNvSpPr/>
            <p:nvPr/>
          </p:nvSpPr>
          <p:spPr bwMode="auto">
            <a:xfrm>
              <a:off x="3360463" y="4644762"/>
              <a:ext cx="874460" cy="8744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people_5" title="Icon of a person with a box around them">
              <a:extLst>
                <a:ext uri="{FF2B5EF4-FFF2-40B4-BE49-F238E27FC236}">
                  <a16:creationId xmlns:a16="http://schemas.microsoft.com/office/drawing/2014/main" id="{3DF2DD8F-015C-4AD8-9A7F-AAF5DC545FE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4567" y="4869712"/>
              <a:ext cx="426252" cy="424560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AC8F63E-8FBD-4601-9099-71A22A335927}"/>
              </a:ext>
            </a:extLst>
          </p:cNvPr>
          <p:cNvGrpSpPr/>
          <p:nvPr/>
        </p:nvGrpSpPr>
        <p:grpSpPr>
          <a:xfrm>
            <a:off x="5390157" y="452186"/>
            <a:ext cx="6325589" cy="2004622"/>
            <a:chOff x="5498241" y="460756"/>
            <a:chExt cx="6452430" cy="2044819"/>
          </a:xfrm>
        </p:grpSpPr>
        <p:pic>
          <p:nvPicPr>
            <p:cNvPr id="17" name="Picture 4" descr="Related image">
              <a:extLst>
                <a:ext uri="{FF2B5EF4-FFF2-40B4-BE49-F238E27FC236}">
                  <a16:creationId xmlns:a16="http://schemas.microsoft.com/office/drawing/2014/main" id="{DADDEF44-4B16-4D38-AD15-34D625E1E8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0" t="10204" r="11583" b="39755"/>
            <a:stretch/>
          </p:blipFill>
          <p:spPr bwMode="auto">
            <a:xfrm>
              <a:off x="8087786" y="1191025"/>
              <a:ext cx="1271587" cy="835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Related image">
              <a:extLst>
                <a:ext uri="{FF2B5EF4-FFF2-40B4-BE49-F238E27FC236}">
                  <a16:creationId xmlns:a16="http://schemas.microsoft.com/office/drawing/2014/main" id="{261F94BD-26CE-4896-9576-9215452E8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13" b="9281"/>
            <a:stretch/>
          </p:blipFill>
          <p:spPr bwMode="auto">
            <a:xfrm>
              <a:off x="5652407" y="1288568"/>
              <a:ext cx="2041676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3D8995-8BA0-454C-85EC-55D004F9D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96" t="6524" r="3349" b="26759"/>
            <a:stretch/>
          </p:blipFill>
          <p:spPr>
            <a:xfrm>
              <a:off x="10333038" y="1185010"/>
              <a:ext cx="1031139" cy="84174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8215AD-EE41-4E4A-916F-5F90206EEEFE}"/>
                </a:ext>
              </a:extLst>
            </p:cNvPr>
            <p:cNvSpPr txBox="1"/>
            <p:nvPr/>
          </p:nvSpPr>
          <p:spPr>
            <a:xfrm>
              <a:off x="5498241" y="2016210"/>
              <a:ext cx="2350008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1873">
                        <a:srgbClr val="0D0D0D"/>
                      </a:gs>
                      <a:gs pos="14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Xbox One X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A97638-08FE-4651-88AC-7048CDFCF7EC}"/>
                </a:ext>
              </a:extLst>
            </p:cNvPr>
            <p:cNvSpPr txBox="1"/>
            <p:nvPr/>
          </p:nvSpPr>
          <p:spPr>
            <a:xfrm>
              <a:off x="7548575" y="2016210"/>
              <a:ext cx="2350008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1873">
                        <a:srgbClr val="0D0D0D"/>
                      </a:gs>
                      <a:gs pos="14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DJI Spark Drone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D175B2-05F9-4BEE-9FFA-1FCEA79DDF42}"/>
                </a:ext>
              </a:extLst>
            </p:cNvPr>
            <p:cNvSpPr txBox="1"/>
            <p:nvPr/>
          </p:nvSpPr>
          <p:spPr>
            <a:xfrm>
              <a:off x="9598909" y="2016210"/>
              <a:ext cx="2351762" cy="4893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1873">
                        <a:srgbClr val="0D0D0D"/>
                      </a:gs>
                      <a:gs pos="14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Starbucks gift cards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39C41E-0808-4843-B098-2DD67A12EA75}"/>
                </a:ext>
              </a:extLst>
            </p:cNvPr>
            <p:cNvSpPr txBox="1"/>
            <p:nvPr/>
          </p:nvSpPr>
          <p:spPr>
            <a:xfrm>
              <a:off x="7477899" y="460756"/>
              <a:ext cx="2451192" cy="6278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b="1" dirty="0">
                  <a:gradFill>
                    <a:gsLst>
                      <a:gs pos="1873">
                        <a:srgbClr val="1A1A1A"/>
                      </a:gs>
                      <a:gs pos="11000">
                        <a:srgbClr val="1A1A1A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Daily </a:t>
              </a:r>
              <a:r>
                <a:rPr lang="en-US" sz="2353" b="1" dirty="0">
                  <a:gradFill>
                    <a:gsLst>
                      <a:gs pos="0">
                        <a:srgbClr val="0D0D0D"/>
                      </a:gs>
                      <a:gs pos="7000">
                        <a:srgbClr val="0D0D0D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Prizes</a:t>
              </a: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6AF687E-D398-4DFF-A28F-FFAF032B7DFD}"/>
              </a:ext>
            </a:extLst>
          </p:cNvPr>
          <p:cNvSpPr/>
          <p:nvPr/>
        </p:nvSpPr>
        <p:spPr bwMode="auto">
          <a:xfrm>
            <a:off x="5487302" y="2560382"/>
            <a:ext cx="6095689" cy="0"/>
          </a:xfrm>
          <a:custGeom>
            <a:avLst/>
            <a:gdLst>
              <a:gd name="connsiteX0" fmla="*/ 0 w 6438900"/>
              <a:gd name="connsiteY0" fmla="*/ 0 h 0"/>
              <a:gd name="connsiteX1" fmla="*/ 6438900 w 643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38900">
                <a:moveTo>
                  <a:pt x="0" y="0"/>
                </a:moveTo>
                <a:lnTo>
                  <a:pt x="6438900" y="0"/>
                </a:lnTo>
              </a:path>
            </a:pathLst>
          </a:custGeom>
          <a:noFill/>
          <a:ln w="25400" cap="rnd">
            <a:solidFill>
              <a:schemeClr val="tx2">
                <a:lumMod val="7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AD5BCB2-51FA-421F-B8B9-4E89BD0926E9}"/>
              </a:ext>
            </a:extLst>
          </p:cNvPr>
          <p:cNvSpPr/>
          <p:nvPr/>
        </p:nvSpPr>
        <p:spPr bwMode="auto">
          <a:xfrm>
            <a:off x="5487302" y="442212"/>
            <a:ext cx="6095689" cy="0"/>
          </a:xfrm>
          <a:custGeom>
            <a:avLst/>
            <a:gdLst>
              <a:gd name="connsiteX0" fmla="*/ 0 w 6438900"/>
              <a:gd name="connsiteY0" fmla="*/ 0 h 0"/>
              <a:gd name="connsiteX1" fmla="*/ 6438900 w 643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38900">
                <a:moveTo>
                  <a:pt x="0" y="0"/>
                </a:moveTo>
                <a:lnTo>
                  <a:pt x="6438900" y="0"/>
                </a:lnTo>
              </a:path>
            </a:pathLst>
          </a:custGeom>
          <a:noFill/>
          <a:ln w="25400" cap="rnd">
            <a:solidFill>
              <a:schemeClr val="tx2">
                <a:lumMod val="7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63F23E-6B18-4ACB-9A5D-1908081FECAB}"/>
              </a:ext>
            </a:extLst>
          </p:cNvPr>
          <p:cNvSpPr/>
          <p:nvPr/>
        </p:nvSpPr>
        <p:spPr>
          <a:xfrm>
            <a:off x="266691" y="6081555"/>
            <a:ext cx="4236427" cy="470693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1176" dirty="0">
                <a:gradFill>
                  <a:gsLst>
                    <a:gs pos="4120">
                      <a:srgbClr val="FFFFFF"/>
                    </a:gs>
                    <a:gs pos="14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Please contact build@eventcore.com for more information</a:t>
            </a:r>
          </a:p>
        </p:txBody>
      </p:sp>
      <p:sp>
        <p:nvSpPr>
          <p:cNvPr id="27" name="Touchscreen" title="Icon of a closed hand with one finger touching a screen">
            <a:extLst>
              <a:ext uri="{FF2B5EF4-FFF2-40B4-BE49-F238E27FC236}">
                <a16:creationId xmlns:a16="http://schemas.microsoft.com/office/drawing/2014/main" id="{BF452F81-E981-42E9-8BDA-87DFF3B060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213" y="1778570"/>
            <a:ext cx="717452" cy="672682"/>
          </a:xfrm>
          <a:custGeom>
            <a:avLst/>
            <a:gdLst>
              <a:gd name="T0" fmla="*/ 1917 w 3772"/>
              <a:gd name="T1" fmla="*/ 1791 h 3535"/>
              <a:gd name="T2" fmla="*/ 1917 w 3772"/>
              <a:gd name="T3" fmla="*/ 1985 h 3535"/>
              <a:gd name="T4" fmla="*/ 1917 w 3772"/>
              <a:gd name="T5" fmla="*/ 1123 h 3535"/>
              <a:gd name="T6" fmla="*/ 1745 w 3772"/>
              <a:gd name="T7" fmla="*/ 951 h 3535"/>
              <a:gd name="T8" fmla="*/ 1573 w 3772"/>
              <a:gd name="T9" fmla="*/ 1123 h 3535"/>
              <a:gd name="T10" fmla="*/ 1573 w 3772"/>
              <a:gd name="T11" fmla="*/ 1135 h 3535"/>
              <a:gd name="T12" fmla="*/ 1573 w 3772"/>
              <a:gd name="T13" fmla="*/ 2527 h 3535"/>
              <a:gd name="T14" fmla="*/ 1469 w 3772"/>
              <a:gd name="T15" fmla="*/ 2569 h 3535"/>
              <a:gd name="T16" fmla="*/ 1282 w 3772"/>
              <a:gd name="T17" fmla="*/ 2383 h 3535"/>
              <a:gd name="T18" fmla="*/ 1023 w 3772"/>
              <a:gd name="T19" fmla="*/ 2383 h 3535"/>
              <a:gd name="T20" fmla="*/ 1023 w 3772"/>
              <a:gd name="T21" fmla="*/ 2641 h 3535"/>
              <a:gd name="T22" fmla="*/ 1659 w 3772"/>
              <a:gd name="T23" fmla="*/ 3277 h 3535"/>
              <a:gd name="T24" fmla="*/ 2262 w 3772"/>
              <a:gd name="T25" fmla="*/ 3535 h 3535"/>
              <a:gd name="T26" fmla="*/ 2951 w 3772"/>
              <a:gd name="T27" fmla="*/ 2846 h 3535"/>
              <a:gd name="T28" fmla="*/ 2951 w 3772"/>
              <a:gd name="T29" fmla="*/ 2184 h 3535"/>
              <a:gd name="T30" fmla="*/ 2820 w 3772"/>
              <a:gd name="T31" fmla="*/ 2017 h 3535"/>
              <a:gd name="T32" fmla="*/ 1917 w 3772"/>
              <a:gd name="T33" fmla="*/ 1791 h 3535"/>
              <a:gd name="T34" fmla="*/ 1917 w 3772"/>
              <a:gd name="T35" fmla="*/ 1123 h 3535"/>
              <a:gd name="T36" fmla="*/ 1917 w 3772"/>
              <a:gd name="T37" fmla="*/ 1602 h 3535"/>
              <a:gd name="T38" fmla="*/ 2254 w 3772"/>
              <a:gd name="T39" fmla="*/ 1123 h 3535"/>
              <a:gd name="T40" fmla="*/ 1744 w 3772"/>
              <a:gd name="T41" fmla="*/ 614 h 3535"/>
              <a:gd name="T42" fmla="*/ 1235 w 3772"/>
              <a:gd name="T43" fmla="*/ 1123 h 3535"/>
              <a:gd name="T44" fmla="*/ 1573 w 3772"/>
              <a:gd name="T45" fmla="*/ 1603 h 3535"/>
              <a:gd name="T46" fmla="*/ 2951 w 3772"/>
              <a:gd name="T47" fmla="*/ 2672 h 3535"/>
              <a:gd name="T48" fmla="*/ 3657 w 3772"/>
              <a:gd name="T49" fmla="*/ 2672 h 3535"/>
              <a:gd name="T50" fmla="*/ 3772 w 3772"/>
              <a:gd name="T51" fmla="*/ 2557 h 3535"/>
              <a:gd name="T52" fmla="*/ 3772 w 3772"/>
              <a:gd name="T53" fmla="*/ 115 h 3535"/>
              <a:gd name="T54" fmla="*/ 3657 w 3772"/>
              <a:gd name="T55" fmla="*/ 0 h 3535"/>
              <a:gd name="T56" fmla="*/ 115 w 3772"/>
              <a:gd name="T57" fmla="*/ 0 h 3535"/>
              <a:gd name="T58" fmla="*/ 0 w 3772"/>
              <a:gd name="T59" fmla="*/ 115 h 3535"/>
              <a:gd name="T60" fmla="*/ 0 w 3772"/>
              <a:gd name="T61" fmla="*/ 2557 h 3535"/>
              <a:gd name="T62" fmla="*/ 115 w 3772"/>
              <a:gd name="T63" fmla="*/ 2672 h 3535"/>
              <a:gd name="T64" fmla="*/ 1054 w 3772"/>
              <a:gd name="T65" fmla="*/ 2672 h 3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772" h="3535">
                <a:moveTo>
                  <a:pt x="1917" y="1791"/>
                </a:moveTo>
                <a:cubicBezTo>
                  <a:pt x="1917" y="1985"/>
                  <a:pt x="1917" y="1985"/>
                  <a:pt x="1917" y="1985"/>
                </a:cubicBezTo>
                <a:moveTo>
                  <a:pt x="1917" y="1123"/>
                </a:moveTo>
                <a:cubicBezTo>
                  <a:pt x="1917" y="1028"/>
                  <a:pt x="1840" y="951"/>
                  <a:pt x="1745" y="951"/>
                </a:cubicBezTo>
                <a:cubicBezTo>
                  <a:pt x="1650" y="951"/>
                  <a:pt x="1573" y="1028"/>
                  <a:pt x="1573" y="1123"/>
                </a:cubicBezTo>
                <a:cubicBezTo>
                  <a:pt x="1573" y="1123"/>
                  <a:pt x="1573" y="1127"/>
                  <a:pt x="1573" y="1135"/>
                </a:cubicBezTo>
                <a:cubicBezTo>
                  <a:pt x="1573" y="1252"/>
                  <a:pt x="1573" y="2194"/>
                  <a:pt x="1573" y="2527"/>
                </a:cubicBezTo>
                <a:cubicBezTo>
                  <a:pt x="1573" y="2581"/>
                  <a:pt x="1507" y="2608"/>
                  <a:pt x="1469" y="2569"/>
                </a:cubicBezTo>
                <a:cubicBezTo>
                  <a:pt x="1282" y="2383"/>
                  <a:pt x="1282" y="2383"/>
                  <a:pt x="1282" y="2383"/>
                </a:cubicBezTo>
                <a:cubicBezTo>
                  <a:pt x="1210" y="2311"/>
                  <a:pt x="1095" y="2311"/>
                  <a:pt x="1023" y="2383"/>
                </a:cubicBezTo>
                <a:cubicBezTo>
                  <a:pt x="952" y="2454"/>
                  <a:pt x="952" y="2570"/>
                  <a:pt x="1023" y="2641"/>
                </a:cubicBezTo>
                <a:cubicBezTo>
                  <a:pt x="1659" y="3277"/>
                  <a:pt x="1659" y="3277"/>
                  <a:pt x="1659" y="3277"/>
                </a:cubicBezTo>
                <a:cubicBezTo>
                  <a:pt x="1813" y="3436"/>
                  <a:pt x="2026" y="3535"/>
                  <a:pt x="2262" y="3535"/>
                </a:cubicBezTo>
                <a:cubicBezTo>
                  <a:pt x="2643" y="3535"/>
                  <a:pt x="2951" y="3227"/>
                  <a:pt x="2951" y="2846"/>
                </a:cubicBezTo>
                <a:cubicBezTo>
                  <a:pt x="2951" y="2184"/>
                  <a:pt x="2951" y="2184"/>
                  <a:pt x="2951" y="2184"/>
                </a:cubicBezTo>
                <a:cubicBezTo>
                  <a:pt x="2951" y="2105"/>
                  <a:pt x="2897" y="2036"/>
                  <a:pt x="2820" y="2017"/>
                </a:cubicBezTo>
                <a:cubicBezTo>
                  <a:pt x="1917" y="1791"/>
                  <a:pt x="1917" y="1791"/>
                  <a:pt x="1917" y="1791"/>
                </a:cubicBezTo>
                <a:lnTo>
                  <a:pt x="1917" y="1123"/>
                </a:lnTo>
                <a:close/>
                <a:moveTo>
                  <a:pt x="1917" y="1602"/>
                </a:moveTo>
                <a:cubicBezTo>
                  <a:pt x="2114" y="1532"/>
                  <a:pt x="2254" y="1344"/>
                  <a:pt x="2254" y="1123"/>
                </a:cubicBezTo>
                <a:cubicBezTo>
                  <a:pt x="2254" y="842"/>
                  <a:pt x="2026" y="614"/>
                  <a:pt x="1744" y="614"/>
                </a:cubicBezTo>
                <a:cubicBezTo>
                  <a:pt x="1463" y="614"/>
                  <a:pt x="1235" y="842"/>
                  <a:pt x="1235" y="1123"/>
                </a:cubicBezTo>
                <a:cubicBezTo>
                  <a:pt x="1235" y="1344"/>
                  <a:pt x="1376" y="1532"/>
                  <a:pt x="1573" y="1603"/>
                </a:cubicBezTo>
                <a:moveTo>
                  <a:pt x="2951" y="2672"/>
                </a:moveTo>
                <a:cubicBezTo>
                  <a:pt x="3657" y="2672"/>
                  <a:pt x="3657" y="2672"/>
                  <a:pt x="3657" y="2672"/>
                </a:cubicBezTo>
                <a:cubicBezTo>
                  <a:pt x="3720" y="2672"/>
                  <a:pt x="3772" y="2621"/>
                  <a:pt x="3772" y="2557"/>
                </a:cubicBezTo>
                <a:cubicBezTo>
                  <a:pt x="3772" y="115"/>
                  <a:pt x="3772" y="115"/>
                  <a:pt x="3772" y="115"/>
                </a:cubicBezTo>
                <a:cubicBezTo>
                  <a:pt x="3772" y="51"/>
                  <a:pt x="3720" y="0"/>
                  <a:pt x="365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51" y="0"/>
                  <a:pt x="0" y="51"/>
                  <a:pt x="0" y="115"/>
                </a:cubicBezTo>
                <a:cubicBezTo>
                  <a:pt x="0" y="2557"/>
                  <a:pt x="0" y="2557"/>
                  <a:pt x="0" y="2557"/>
                </a:cubicBezTo>
                <a:cubicBezTo>
                  <a:pt x="0" y="2621"/>
                  <a:pt x="51" y="2672"/>
                  <a:pt x="115" y="2672"/>
                </a:cubicBezTo>
                <a:cubicBezTo>
                  <a:pt x="1054" y="2672"/>
                  <a:pt x="1054" y="2672"/>
                  <a:pt x="1054" y="2672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D71CC50-F332-4492-972F-F41434EC1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6" t="16745" r="35372" b="16745"/>
          <a:stretch/>
        </p:blipFill>
        <p:spPr>
          <a:xfrm flipV="1">
            <a:off x="2004259" y="6833"/>
            <a:ext cx="3042302" cy="43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134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  <p:bldP spid="24" grpId="0" animBg="1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5750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1" y="1435781"/>
            <a:ext cx="11018520" cy="2498922"/>
          </a:xfrm>
        </p:spPr>
        <p:txBody>
          <a:bodyPr/>
          <a:lstStyle/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/>
              <a:t>Getting started </a:t>
            </a:r>
            <a:r>
              <a:rPr lang="en-US"/>
              <a:t>with app monitoring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endParaRPr lang="en-US"/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/>
              <a:t>Getting the data you need to root cause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endParaRPr lang="en-US"/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/>
              <a:t>Analyzing performance at scale</a:t>
            </a:r>
          </a:p>
        </p:txBody>
      </p:sp>
    </p:spTree>
    <p:extLst>
      <p:ext uri="{BB962C8B-B14F-4D97-AF65-F5344CB8AC3E}">
        <p14:creationId xmlns:p14="http://schemas.microsoft.com/office/powerpoint/2010/main" val="34842238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4" y="457622"/>
            <a:ext cx="6852358" cy="553920"/>
          </a:xfrm>
        </p:spPr>
        <p:txBody>
          <a:bodyPr/>
          <a:lstStyle/>
          <a:p>
            <a:r>
              <a:rPr lang="en-US"/>
              <a:t>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20698" y="1322366"/>
            <a:ext cx="4840704" cy="4405204"/>
          </a:xfrm>
        </p:spPr>
        <p:txBody>
          <a:bodyPr/>
          <a:lstStyle/>
          <a:p>
            <a:r>
              <a:rPr lang="en-US" sz="2745" dirty="0"/>
              <a:t>Application Insights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1765" dirty="0"/>
              <a:t>Application Map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1765" dirty="0"/>
              <a:t>Correlation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1765" dirty="0"/>
              <a:t>Analytics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1765" dirty="0"/>
              <a:t>Debugging</a:t>
            </a:r>
            <a:endParaRPr lang="en-US" sz="1765" b="1" dirty="0"/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1765" dirty="0"/>
              <a:t>Profiling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endParaRPr lang="en-US" sz="1765" dirty="0"/>
          </a:p>
          <a:p>
            <a:endParaRPr lang="en-US" sz="2745" b="1" dirty="0"/>
          </a:p>
          <a:p>
            <a:pPr marL="560241" indent="-560241">
              <a:buFontTx/>
              <a:buChar char="-"/>
            </a:pPr>
            <a:endParaRPr lang="en-US" sz="2745" dirty="0"/>
          </a:p>
          <a:p>
            <a:pPr marL="560241" indent="-560241">
              <a:buFontTx/>
              <a:buChar char="-"/>
            </a:pPr>
            <a:endParaRPr lang="en-US" sz="2745" dirty="0"/>
          </a:p>
          <a:p>
            <a:endParaRPr lang="en-US" sz="274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692" t="16161" r="56499" b="16160"/>
          <a:stretch/>
        </p:blipFill>
        <p:spPr>
          <a:xfrm>
            <a:off x="1334709" y="4448201"/>
            <a:ext cx="745359" cy="679960"/>
          </a:xfrm>
          <a:prstGeom prst="rect">
            <a:avLst/>
          </a:prstGeom>
        </p:spPr>
      </p:pic>
      <p:pic>
        <p:nvPicPr>
          <p:cNvPr id="1026" name="Picture 2" descr="https://azure.microsoft.com/svghandler/application-insights/?width=600&amp;height=3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24" y="1362165"/>
            <a:ext cx="1592798" cy="83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zure.microsoft.com/svghandler/app-service/?width=600&amp;height=3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729" y="2456224"/>
            <a:ext cx="1668004" cy="87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20698" y="4421345"/>
            <a:ext cx="6094444" cy="10560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745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Snapshot Debugger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Portal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Visual Studio Enterprise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440623" y="1322365"/>
            <a:ext cx="0" cy="470623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 txBox="1">
            <a:spLocks/>
          </p:cNvSpPr>
          <p:nvPr/>
        </p:nvSpPr>
        <p:spPr>
          <a:xfrm>
            <a:off x="7799188" y="1362164"/>
            <a:ext cx="4840704" cy="222070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indent="-448193" defTabSz="914367">
              <a:buFont typeface="Arial" panose="020B0604020202020204" pitchFamily="34" charset="0"/>
              <a:buChar char="•"/>
            </a:pPr>
            <a:r>
              <a:rPr lang="en-US" sz="2745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App Service</a:t>
            </a:r>
          </a:p>
          <a:p>
            <a:pPr marL="448193" indent="-448193" defTabSz="914367">
              <a:buFont typeface="Arial" panose="020B0604020202020204" pitchFamily="34" charset="0"/>
              <a:buChar char="•"/>
            </a:pPr>
            <a:r>
              <a:rPr lang="en-US" sz="2745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.NET / .NET Core</a:t>
            </a:r>
          </a:p>
          <a:p>
            <a:pPr marL="560241" indent="-560241" defTabSz="914367">
              <a:buFontTx/>
              <a:buChar char="-"/>
            </a:pPr>
            <a:endParaRPr lang="en-US" sz="3529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</a:endParaRPr>
          </a:p>
          <a:p>
            <a:pPr defTabSz="914367"/>
            <a:endParaRPr lang="en-US" sz="3529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6273" y="2430867"/>
            <a:ext cx="986057" cy="926416"/>
          </a:xfrm>
          <a:prstGeom prst="rect">
            <a:avLst/>
          </a:prstGeom>
        </p:spPr>
      </p:pic>
      <p:pic>
        <p:nvPicPr>
          <p:cNvPr id="11" name="Picture 2" descr="https://azure.microsoft.com/svghandler/application-insights/?width=600&amp;height=3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08" y="4541003"/>
            <a:ext cx="1196693" cy="6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EF2E1CF-BFB5-421C-A785-3B39DD95527A}"/>
              </a:ext>
            </a:extLst>
          </p:cNvPr>
          <p:cNvSpPr txBox="1">
            <a:spLocks/>
          </p:cNvSpPr>
          <p:nvPr/>
        </p:nvSpPr>
        <p:spPr>
          <a:xfrm>
            <a:off x="7993729" y="452271"/>
            <a:ext cx="3465569" cy="5539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1" kern="1200" cap="none" spc="-51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/>
            <a:r>
              <a:rPr lang="en-US" sz="3600" spc="-5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14648615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2353465"/>
          </a:xfrm>
        </p:spPr>
        <p:txBody>
          <a:bodyPr/>
          <a:lstStyle/>
          <a:p>
            <a:r>
              <a:rPr lang="en-US"/>
              <a:t>Finding Issues in Production</a:t>
            </a:r>
            <a:br>
              <a:rPr lang="en-US" dirty="0"/>
            </a:br>
            <a:r>
              <a:rPr lang="en-US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66688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0BFBE-B218-47EF-A6D3-1802410B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the first – Use a App Monitoring Solution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66CEC-BF3A-4B30-BB71-9850350E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1435780"/>
            <a:ext cx="11018520" cy="1895721"/>
          </a:xfrm>
        </p:spPr>
        <p:txBody>
          <a:bodyPr/>
          <a:lstStyle/>
          <a:p>
            <a:r>
              <a:rPr lang="en-US" dirty="0"/>
              <a:t>The first step to figuring out any problem with a deployed site is to have a monitoring solution</a:t>
            </a:r>
          </a:p>
          <a:p>
            <a:endParaRPr lang="en-US" dirty="0"/>
          </a:p>
          <a:p>
            <a:r>
              <a:rPr lang="en-US" dirty="0"/>
              <a:t>For that we’re going to be using App Insights</a:t>
            </a:r>
          </a:p>
        </p:txBody>
      </p:sp>
    </p:spTree>
    <p:extLst>
      <p:ext uri="{BB962C8B-B14F-4D97-AF65-F5344CB8AC3E}">
        <p14:creationId xmlns:p14="http://schemas.microsoft.com/office/powerpoint/2010/main" val="19484006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020512-11EE-46A6-87A5-2531A7434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9144000" cy="997196"/>
          </a:xfrm>
        </p:spPr>
        <p:txBody>
          <a:bodyPr/>
          <a:lstStyle/>
          <a:p>
            <a:r>
              <a:rPr lang="en-US" dirty="0"/>
              <a:t>Setting up Application Insights</a:t>
            </a:r>
            <a:br>
              <a:rPr lang="en-US" dirty="0"/>
            </a:br>
            <a:r>
              <a:rPr lang="en-US" dirty="0"/>
              <a:t>The Easy Way</a:t>
            </a:r>
          </a:p>
        </p:txBody>
      </p:sp>
    </p:spTree>
    <p:extLst>
      <p:ext uri="{BB962C8B-B14F-4D97-AF65-F5344CB8AC3E}">
        <p14:creationId xmlns:p14="http://schemas.microsoft.com/office/powerpoint/2010/main" val="300847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2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3.xml><?xml version="1.0" encoding="utf-8"?>
<a:theme xmlns:a="http://schemas.openxmlformats.org/drawingml/2006/main" name="2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16x9_Breakout_Template.potx" id="{1A72F1D6-8E00-44B7-8612-A96C51648790}" vid="{FC63816D-7A82-403A-9DF6-29F1914C436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Yuknewicz Paul; Sterland Andy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2018-05-10T07:00:00+00:00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o33121adfc264c7dbcad13be7db3ea4b>
    <Session_x0020_Code xmlns="5a4b3278-325d-441a-b38f-6f1926bc734e">BRK2117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and Trade Center</TermName>
          <TermId xmlns="http://schemas.microsoft.com/office/infopath/2007/PartnerControls">2ebf141d-f871-4cc9-bf08-f87f112ab464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c4b02e5b2c48420dbed84c0f2f02e9a3>
    <Event_x0020_Start_x0020_Date xmlns="5a4b3278-325d-441a-b38f-6f1926bc734e">2018-05-06T07:00:00+00:00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</TermName>
          <TermId xmlns="http://schemas.microsoft.com/office/infopath/2007/PartnerControls">98156d08-f86c-467a-ad79-de9e9c534df7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20</Value>
      <Value>19</Value>
      <Value>45</Value>
      <Value>42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6" ma:contentTypeDescription="" ma:contentTypeScope="" ma:versionID="c8759e92857812bc9b3f43044e235f59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11717c46bd241e05dcfc96b6b635e9e1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schemas.microsoft.com/sharepoint/v3"/>
    <ds:schemaRef ds:uri="http://schemas.microsoft.com/office/2006/documentManagement/types"/>
    <ds:schemaRef ds:uri="5a4b3278-325d-441a-b38f-6f1926bc734e"/>
    <ds:schemaRef ds:uri="http://purl.org/dc/dcmitype/"/>
    <ds:schemaRef ds:uri="230e9df3-be65-4c73-a93b-d1236ebd677e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9d1f81f6-e953-47ea-988e-33ed651c58e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71AF13C-1D3C-427F-8B8C-A378D6747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Microsoft_Build_2018_16x9_Breakout_Template</Template>
  <TotalTime>11</TotalTime>
  <Words>1988</Words>
  <Application>Microsoft Office PowerPoint</Application>
  <PresentationFormat>Widescreen</PresentationFormat>
  <Paragraphs>344</Paragraphs>
  <Slides>42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5-50195_Microsoft_Build_Template</vt:lpstr>
      <vt:lpstr>1_5-50195_Microsoft_Build_Template</vt:lpstr>
      <vt:lpstr>2_5-50195_Microsoft_Build_Template</vt:lpstr>
      <vt:lpstr>PowerPoint Presentation</vt:lpstr>
      <vt:lpstr>Azure Diagnostics Diagnosing and debugging live cloud applications </vt:lpstr>
      <vt:lpstr>What this talk is about</vt:lpstr>
      <vt:lpstr>Why this is so hard</vt:lpstr>
      <vt:lpstr>Agenda</vt:lpstr>
      <vt:lpstr>Products</vt:lpstr>
      <vt:lpstr>Finding Issues in Production Getting Started</vt:lpstr>
      <vt:lpstr>Step the first – Use a App Monitoring Solution </vt:lpstr>
      <vt:lpstr>Setting up Application Insights The Easy Way</vt:lpstr>
      <vt:lpstr>App Insights Portal</vt:lpstr>
      <vt:lpstr>Setting up Application Insights Connected Service</vt:lpstr>
      <vt:lpstr>Log before you deploy</vt:lpstr>
      <vt:lpstr>Demo: TrackTrace</vt:lpstr>
      <vt:lpstr>Demo: TrackMetric</vt:lpstr>
      <vt:lpstr>Demo: TrackException</vt:lpstr>
      <vt:lpstr>Demo: App Insights CodeLens</vt:lpstr>
      <vt:lpstr>Logging With AppInsights</vt:lpstr>
      <vt:lpstr>It’s broken!</vt:lpstr>
      <vt:lpstr>Getting the data you need</vt:lpstr>
      <vt:lpstr>Stories</vt:lpstr>
      <vt:lpstr>PowerPoint Presentation</vt:lpstr>
      <vt:lpstr>The Snapshot Debugger for Azure</vt:lpstr>
      <vt:lpstr>Snapshots Intro</vt:lpstr>
      <vt:lpstr>Snapshot Debugger</vt:lpstr>
      <vt:lpstr>Demo: Exceptions in portal</vt:lpstr>
      <vt:lpstr>Demo: Snapshots in portal</vt:lpstr>
      <vt:lpstr>Demo: Snapshot Debugger in Visual Studio SnapPoints &amp; LogPoints</vt:lpstr>
      <vt:lpstr>Summary</vt:lpstr>
      <vt:lpstr>Responsiveness &amp; Scaling</vt:lpstr>
      <vt:lpstr>Scenarios</vt:lpstr>
      <vt:lpstr>Optimizing Performance</vt:lpstr>
      <vt:lpstr>Application Insights Profiler</vt:lpstr>
      <vt:lpstr>Demo: Application Insights Profiler</vt:lpstr>
      <vt:lpstr>Enable Profiler from Performance Blade </vt:lpstr>
      <vt:lpstr>Prioritize Operations by Looking at Percentiles</vt:lpstr>
      <vt:lpstr>Drill Into Example Requests</vt:lpstr>
      <vt:lpstr>Summary</vt:lpstr>
      <vt:lpstr>Wrap up</vt:lpstr>
      <vt:lpstr>Summary</vt:lpstr>
      <vt:lpstr>Call to action</vt:lpstr>
      <vt:lpstr>PowerPoint Presentation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Diagnosing and debugging live cloud applications</dc:title>
  <dc:subject>Microsoft Build</dc:subject>
  <dc:creator>MS Events 0576</dc:creator>
  <cp:keywords>Microsoft Build</cp:keywords>
  <dc:description/>
  <cp:lastModifiedBy>SYSTEM</cp:lastModifiedBy>
  <cp:revision>4</cp:revision>
  <dcterms:created xsi:type="dcterms:W3CDTF">2018-05-08T18:17:31Z</dcterms:created>
  <dcterms:modified xsi:type="dcterms:W3CDTF">2018-05-28T07:29:58Z</dcterms:modified>
  <cp:category>Microsoft Build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19;#Seattle|54f46ed2-c77e-4a59-b182-a4171fdb0d11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42;#Microsoft Build|98156d08-f86c-467a-ad79-de9e9c534df7</vt:lpwstr>
  </property>
  <property fmtid="{D5CDD505-2E9C-101B-9397-08002B2CF9AE}" pid="21" name="Event Name">
    <vt:lpwstr>45;#Build|58542b36-5bf5-46a6-a53f-a41fb7a73785</vt:lpwstr>
  </property>
  <property fmtid="{D5CDD505-2E9C-101B-9397-08002B2CF9AE}" pid="22" name="Audience1">
    <vt:lpwstr/>
  </property>
</Properties>
</file>